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6" r:id="rId4"/>
  </p:sldMasterIdLst>
  <p:notesMasterIdLst>
    <p:notesMasterId r:id="rId25"/>
  </p:notesMasterIdLst>
  <p:handoutMasterIdLst>
    <p:handoutMasterId r:id="rId26"/>
  </p:handoutMasterIdLst>
  <p:sldIdLst>
    <p:sldId id="304" r:id="rId5"/>
    <p:sldId id="296" r:id="rId6"/>
    <p:sldId id="319" r:id="rId7"/>
    <p:sldId id="320" r:id="rId8"/>
    <p:sldId id="307" r:id="rId9"/>
    <p:sldId id="308" r:id="rId10"/>
    <p:sldId id="309" r:id="rId11"/>
    <p:sldId id="310" r:id="rId12"/>
    <p:sldId id="311" r:id="rId13"/>
    <p:sldId id="312" r:id="rId14"/>
    <p:sldId id="321" r:id="rId15"/>
    <p:sldId id="313" r:id="rId16"/>
    <p:sldId id="322" r:id="rId17"/>
    <p:sldId id="316" r:id="rId18"/>
    <p:sldId id="314" r:id="rId19"/>
    <p:sldId id="323" r:id="rId20"/>
    <p:sldId id="315" r:id="rId21"/>
    <p:sldId id="318" r:id="rId22"/>
    <p:sldId id="317" r:id="rId23"/>
    <p:sldId id="303" r:id="rId24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61" autoAdjust="0"/>
    <p:restoredTop sz="96374" autoAdjust="0"/>
  </p:normalViewPr>
  <p:slideViewPr>
    <p:cSldViewPr>
      <p:cViewPr varScale="1">
        <p:scale>
          <a:sx n="110" d="100"/>
          <a:sy n="110" d="100"/>
        </p:scale>
        <p:origin x="576" y="108"/>
      </p:cViewPr>
      <p:guideLst>
        <p:guide pos="3839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2838" y="1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E6E22E-288A-414B-A8DE-E4DBD03D5FC0}" type="datetimeFigureOut">
              <a:rPr lang="en-US"/>
              <a:t>5/16/2023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114579-D02A-4B51-B5DF-8EC449F77AC7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681263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A9AE7E-E0F9-4C51-AD9A-F4C3A6E23BBF}" type="datetimeFigureOut">
              <a:rPr lang="en-US"/>
              <a:t>5/16/2023</a:t>
            </a:fld>
            <a:endParaRPr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074690-7256-4BB9-AC0F-97AEAE8CDEC2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74261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BF2AB60-3F8C-B205-0E32-B5E61218EA6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2188825" cy="6858000"/>
          </a:xfrm>
          <a:custGeom>
            <a:avLst/>
            <a:gdLst>
              <a:gd name="connsiteX0" fmla="*/ 0 w 12188825"/>
              <a:gd name="connsiteY0" fmla="*/ 0 h 6858000"/>
              <a:gd name="connsiteX1" fmla="*/ 6080697 w 12188825"/>
              <a:gd name="connsiteY1" fmla="*/ 0 h 6858000"/>
              <a:gd name="connsiteX2" fmla="*/ 6080697 w 12188825"/>
              <a:gd name="connsiteY2" fmla="*/ 2898648 h 6858000"/>
              <a:gd name="connsiteX3" fmla="*/ 6108129 w 12188825"/>
              <a:gd name="connsiteY3" fmla="*/ 2898648 h 6858000"/>
              <a:gd name="connsiteX4" fmla="*/ 6108129 w 12188825"/>
              <a:gd name="connsiteY4" fmla="*/ 0 h 6858000"/>
              <a:gd name="connsiteX5" fmla="*/ 12188825 w 12188825"/>
              <a:gd name="connsiteY5" fmla="*/ 0 h 6858000"/>
              <a:gd name="connsiteX6" fmla="*/ 12188825 w 12188825"/>
              <a:gd name="connsiteY6" fmla="*/ 6858000 h 6858000"/>
              <a:gd name="connsiteX7" fmla="*/ 0 w 12188825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825" h="6858000">
                <a:moveTo>
                  <a:pt x="0" y="0"/>
                </a:moveTo>
                <a:lnTo>
                  <a:pt x="6080697" y="0"/>
                </a:lnTo>
                <a:lnTo>
                  <a:pt x="6080697" y="2898648"/>
                </a:lnTo>
                <a:lnTo>
                  <a:pt x="6108129" y="2898648"/>
                </a:lnTo>
                <a:lnTo>
                  <a:pt x="6108129" y="0"/>
                </a:lnTo>
                <a:lnTo>
                  <a:pt x="12188825" y="0"/>
                </a:lnTo>
                <a:lnTo>
                  <a:pt x="1218882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15988" y="2743200"/>
            <a:ext cx="11356848" cy="1627632"/>
          </a:xfrm>
        </p:spPr>
        <p:txBody>
          <a:bodyPr anchor="b">
            <a:noAutofit/>
          </a:bodyPr>
          <a:lstStyle>
            <a:lvl1pPr algn="ctr">
              <a:lnSpc>
                <a:spcPct val="90000"/>
              </a:lnSpc>
              <a:defRPr sz="6600" b="0" cap="none" baseline="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CLICK T 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80680" y="4901184"/>
            <a:ext cx="9427464" cy="987552"/>
          </a:xfrm>
        </p:spPr>
        <p:txBody>
          <a:bodyPr anchor="t">
            <a:normAutofit/>
          </a:bodyPr>
          <a:lstStyle>
            <a:lvl1pPr marL="0" indent="0" algn="ctr">
              <a:spcBef>
                <a:spcPts val="0"/>
              </a:spcBef>
              <a:buNone/>
              <a:defRPr sz="2400" cap="all" baseline="0">
                <a:solidFill>
                  <a:schemeClr val="accent4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2E24B88-F571-25BB-4513-3A17217DC2E5}"/>
              </a:ext>
            </a:extLst>
          </p:cNvPr>
          <p:cNvSpPr/>
          <p:nvPr userDrawn="1"/>
        </p:nvSpPr>
        <p:spPr>
          <a:xfrm rot="5400000">
            <a:off x="4645088" y="1435608"/>
            <a:ext cx="2898648" cy="27432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3970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038C32FC-332A-A13C-E59A-4E60A15CBF6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717409" y="0"/>
            <a:ext cx="4471416" cy="6858000"/>
          </a:xfrm>
          <a:solidFill>
            <a:schemeClr val="accent1"/>
          </a:solidFill>
        </p:spPr>
        <p:txBody>
          <a:bodyPr anchor="t">
            <a:noAutofit/>
          </a:bodyPr>
          <a:lstStyle>
            <a:lvl1pPr marL="0" indent="0" algn="ctr">
              <a:buNone/>
              <a:defRPr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1F06E6E-67F1-F80F-CD69-3BF1E814A00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>
            <a:noAutofit/>
          </a:bodyPr>
          <a:lstStyle/>
          <a:p>
            <a:r>
              <a:rPr lang="en-US" dirty="0"/>
              <a:t>CLASSICAL LITERATURE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F208DE-A7ED-9CAA-3D46-9581676E6D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DF5DDB4-0253-D5F5-A233-DC6A9A78728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40080" y="3172968"/>
            <a:ext cx="5102352" cy="2029968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04443289-DF01-FBD1-69E2-EFCCAF58C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40080"/>
            <a:ext cx="6858000" cy="1700784"/>
          </a:xfrm>
        </p:spPr>
        <p:txBody>
          <a:bodyPr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20058072-A976-BB1B-E73B-039CA4102FD7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2667000"/>
            <a:ext cx="7722689" cy="0"/>
          </a:xfrm>
          <a:prstGeom prst="line">
            <a:avLst/>
          </a:prstGeom>
          <a:ln w="2540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8">
            <a:extLst>
              <a:ext uri="{FF2B5EF4-FFF2-40B4-BE49-F238E27FC236}">
                <a16:creationId xmlns:a16="http://schemas.microsoft.com/office/drawing/2014/main" id="{A65D0A25-C9DB-7306-466C-DFD2401F85D4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202168" y="3172968"/>
            <a:ext cx="3255264" cy="2688336"/>
          </a:xfrm>
        </p:spPr>
        <p:txBody>
          <a:bodyPr lIns="91440" tIns="0">
            <a:noAutofit/>
          </a:bodyPr>
          <a:lstStyle>
            <a:lvl1pPr marL="0" indent="0">
              <a:buNone/>
              <a:defRPr sz="2400" cap="all" baseline="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  <a:lvl2pPr marL="0" indent="0">
              <a:spcBef>
                <a:spcPts val="1800"/>
              </a:spcBef>
              <a:buNone/>
              <a:defRPr sz="1600">
                <a:solidFill>
                  <a:schemeClr val="accent2">
                    <a:lumMod val="20000"/>
                    <a:lumOff val="80000"/>
                  </a:schemeClr>
                </a:solidFill>
              </a:defRPr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423946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3DE998D3-1DC1-ED0C-84CE-D3710A6AE4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88825" cy="6858000"/>
          </a:xfrm>
          <a:custGeom>
            <a:avLst/>
            <a:gdLst>
              <a:gd name="connsiteX0" fmla="*/ 0 w 12188825"/>
              <a:gd name="connsiteY0" fmla="*/ 0 h 6858000"/>
              <a:gd name="connsiteX1" fmla="*/ 4341813 w 12188825"/>
              <a:gd name="connsiteY1" fmla="*/ 0 h 6858000"/>
              <a:gd name="connsiteX2" fmla="*/ 4341813 w 12188825"/>
              <a:gd name="connsiteY2" fmla="*/ 4745736 h 6858000"/>
              <a:gd name="connsiteX3" fmla="*/ 4369245 w 12188825"/>
              <a:gd name="connsiteY3" fmla="*/ 4745736 h 6858000"/>
              <a:gd name="connsiteX4" fmla="*/ 4369245 w 12188825"/>
              <a:gd name="connsiteY4" fmla="*/ 0 h 6858000"/>
              <a:gd name="connsiteX5" fmla="*/ 12188825 w 12188825"/>
              <a:gd name="connsiteY5" fmla="*/ 0 h 6858000"/>
              <a:gd name="connsiteX6" fmla="*/ 12188825 w 12188825"/>
              <a:gd name="connsiteY6" fmla="*/ 6858000 h 6858000"/>
              <a:gd name="connsiteX7" fmla="*/ 0 w 12188825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825" h="6858000">
                <a:moveTo>
                  <a:pt x="0" y="0"/>
                </a:moveTo>
                <a:lnTo>
                  <a:pt x="4341813" y="0"/>
                </a:lnTo>
                <a:lnTo>
                  <a:pt x="4341813" y="4745736"/>
                </a:lnTo>
                <a:lnTo>
                  <a:pt x="4369245" y="4745736"/>
                </a:lnTo>
                <a:lnTo>
                  <a:pt x="4369245" y="0"/>
                </a:lnTo>
                <a:lnTo>
                  <a:pt x="12188825" y="0"/>
                </a:lnTo>
                <a:lnTo>
                  <a:pt x="1218882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0081" y="640080"/>
            <a:ext cx="3200400" cy="2084832"/>
          </a:xfrm>
        </p:spPr>
        <p:txBody>
          <a:bodyPr anchor="t">
            <a:noAutofit/>
          </a:bodyPr>
          <a:lstStyle>
            <a:lvl1pPr algn="l">
              <a:lnSpc>
                <a:spcPct val="90000"/>
              </a:lnSpc>
              <a:defRPr sz="4800" b="0" cap="none" baseline="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5CAA1D0-9CC9-4F01-19B8-029FF0FF1254}"/>
              </a:ext>
            </a:extLst>
          </p:cNvPr>
          <p:cNvSpPr/>
          <p:nvPr userDrawn="1"/>
        </p:nvSpPr>
        <p:spPr>
          <a:xfrm rot="5400000">
            <a:off x="1982661" y="2359152"/>
            <a:ext cx="4745736" cy="27432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35D20188-2858-4017-16C7-8D8B2EB783AC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4873753" y="850260"/>
            <a:ext cx="2276856" cy="711200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400" b="0" cap="all" baseline="0">
                <a:solidFill>
                  <a:schemeClr val="accent4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3351FF95-77DF-46F6-7673-71454E42DC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73753" y="1380612"/>
            <a:ext cx="2276856" cy="1316736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1200"/>
              </a:spcBef>
              <a:buClr>
                <a:schemeClr val="accent2">
                  <a:lumMod val="20000"/>
                  <a:lumOff val="80000"/>
                </a:schemeClr>
              </a:buClr>
              <a:defRPr sz="160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lnSpc>
                <a:spcPct val="100000"/>
              </a:lnSpc>
              <a:spcBef>
                <a:spcPts val="400"/>
              </a:spcBef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D585749F-5840-3B72-40A1-A6840443086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873753" y="2807076"/>
            <a:ext cx="2276856" cy="711200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400" b="0" cap="all" baseline="0">
                <a:solidFill>
                  <a:schemeClr val="accent4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AA075B67-81C5-7714-2DF6-B942F80605C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873753" y="3291708"/>
            <a:ext cx="2276856" cy="1316736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1200"/>
              </a:spcBef>
              <a:buClr>
                <a:schemeClr val="accent2">
                  <a:lumMod val="20000"/>
                  <a:lumOff val="80000"/>
                </a:schemeClr>
              </a:buClr>
              <a:defRPr sz="160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lnSpc>
                <a:spcPct val="100000"/>
              </a:lnSpc>
              <a:spcBef>
                <a:spcPts val="400"/>
              </a:spcBef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48115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CLASSICAL LITERATURE</a:t>
            </a:r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836898" y="6172200"/>
            <a:ext cx="1218883" cy="3048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5934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CLASSICAL LITERATURE</a:t>
            </a:r>
            <a:endParaRPr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836898" y="6172200"/>
            <a:ext cx="1218883" cy="3048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1287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8883" y="1803400"/>
            <a:ext cx="6602281" cy="4267201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 baseline="0"/>
            </a:lvl8pPr>
            <a:lvl9pPr>
              <a:defRPr sz="16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25883" y="1803400"/>
            <a:ext cx="2844060" cy="4267201"/>
          </a:xfrm>
        </p:spPr>
        <p:txBody>
          <a:bodyPr>
            <a:normAutofit/>
          </a:bodyPr>
          <a:lstStyle>
            <a:lvl1pPr marL="0" indent="0">
              <a:spcBef>
                <a:spcPts val="1600"/>
              </a:spcBef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CLASSICAL LITERATURE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836898" y="6172200"/>
            <a:ext cx="1218883" cy="3048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58646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b">
            <a:normAutofit/>
          </a:bodyPr>
          <a:lstStyle>
            <a:lvl1pPr algn="l">
              <a:defRPr sz="4800" b="0">
                <a:latin typeface="Book Antiqua" panose="020406020503050303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7"/>
          <p:cNvSpPr/>
          <p:nvPr/>
        </p:nvSpPr>
        <p:spPr>
          <a:xfrm>
            <a:off x="1218883" y="1803400"/>
            <a:ext cx="6602280" cy="42672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 dirty="0"/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1338739" y="1925320"/>
            <a:ext cx="6362567" cy="4023360"/>
          </a:xfrm>
          <a:solidFill>
            <a:schemeClr val="bg2"/>
          </a:solidFill>
        </p:spPr>
        <p:txBody>
          <a:bodyPr tIns="91440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25883" y="1803401"/>
            <a:ext cx="2844060" cy="4165600"/>
          </a:xfrm>
        </p:spPr>
        <p:txBody>
          <a:bodyPr>
            <a:normAutofit/>
          </a:bodyPr>
          <a:lstStyle>
            <a:lvl1pPr marL="0" indent="0">
              <a:spcBef>
                <a:spcPts val="1600"/>
              </a:spcBef>
              <a:buNone/>
              <a:defRPr sz="24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CLASSICAL LITERATURE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836898" y="6172200"/>
            <a:ext cx="1218883" cy="3048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05057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3DE998D3-1DC1-ED0C-84CE-D3710A6AE4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88825" cy="6858000"/>
          </a:xfrm>
          <a:custGeom>
            <a:avLst/>
            <a:gdLst>
              <a:gd name="connsiteX0" fmla="*/ 0 w 12188825"/>
              <a:gd name="connsiteY0" fmla="*/ 0 h 6858000"/>
              <a:gd name="connsiteX1" fmla="*/ 4341813 w 12188825"/>
              <a:gd name="connsiteY1" fmla="*/ 0 h 6858000"/>
              <a:gd name="connsiteX2" fmla="*/ 4341813 w 12188825"/>
              <a:gd name="connsiteY2" fmla="*/ 4745736 h 6858000"/>
              <a:gd name="connsiteX3" fmla="*/ 4369245 w 12188825"/>
              <a:gd name="connsiteY3" fmla="*/ 4745736 h 6858000"/>
              <a:gd name="connsiteX4" fmla="*/ 4369245 w 12188825"/>
              <a:gd name="connsiteY4" fmla="*/ 0 h 6858000"/>
              <a:gd name="connsiteX5" fmla="*/ 12188825 w 12188825"/>
              <a:gd name="connsiteY5" fmla="*/ 0 h 6858000"/>
              <a:gd name="connsiteX6" fmla="*/ 12188825 w 12188825"/>
              <a:gd name="connsiteY6" fmla="*/ 6858000 h 6858000"/>
              <a:gd name="connsiteX7" fmla="*/ 0 w 12188825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825" h="6858000">
                <a:moveTo>
                  <a:pt x="0" y="0"/>
                </a:moveTo>
                <a:lnTo>
                  <a:pt x="4341813" y="0"/>
                </a:lnTo>
                <a:lnTo>
                  <a:pt x="4341813" y="4745736"/>
                </a:lnTo>
                <a:lnTo>
                  <a:pt x="4369245" y="4745736"/>
                </a:lnTo>
                <a:lnTo>
                  <a:pt x="4369245" y="0"/>
                </a:lnTo>
                <a:lnTo>
                  <a:pt x="12188825" y="0"/>
                </a:lnTo>
                <a:lnTo>
                  <a:pt x="1218882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0081" y="640080"/>
            <a:ext cx="3200400" cy="2084832"/>
          </a:xfrm>
        </p:spPr>
        <p:txBody>
          <a:bodyPr anchor="t">
            <a:noAutofit/>
          </a:bodyPr>
          <a:lstStyle>
            <a:lvl1pPr algn="l">
              <a:lnSpc>
                <a:spcPct val="90000"/>
              </a:lnSpc>
              <a:defRPr sz="4800" b="0" cap="none" baseline="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5CAA1D0-9CC9-4F01-19B8-029FF0FF1254}"/>
              </a:ext>
            </a:extLst>
          </p:cNvPr>
          <p:cNvSpPr/>
          <p:nvPr userDrawn="1"/>
        </p:nvSpPr>
        <p:spPr>
          <a:xfrm rot="5400000">
            <a:off x="1184086" y="3139440"/>
            <a:ext cx="6324600" cy="45719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35D20188-2858-4017-16C7-8D8B2EB783AC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4873753" y="850260"/>
            <a:ext cx="2276856" cy="711200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400" b="0" cap="all" baseline="0">
                <a:solidFill>
                  <a:schemeClr val="accent4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3351FF95-77DF-46F6-7673-71454E42DC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73753" y="1380612"/>
            <a:ext cx="2276856" cy="1316736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1200"/>
              </a:spcBef>
              <a:buClr>
                <a:schemeClr val="accent2">
                  <a:lumMod val="20000"/>
                  <a:lumOff val="80000"/>
                </a:schemeClr>
              </a:buClr>
              <a:defRPr sz="160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lnSpc>
                <a:spcPct val="100000"/>
              </a:lnSpc>
              <a:spcBef>
                <a:spcPts val="400"/>
              </a:spcBef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D585749F-5840-3B72-40A1-A6840443086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873753" y="2807076"/>
            <a:ext cx="2276856" cy="711200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400" b="0" cap="all" baseline="0">
                <a:solidFill>
                  <a:schemeClr val="accent4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AA075B67-81C5-7714-2DF6-B942F80605C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873753" y="3291708"/>
            <a:ext cx="2276856" cy="1316736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1200"/>
              </a:spcBef>
              <a:buClr>
                <a:schemeClr val="accent2">
                  <a:lumMod val="20000"/>
                  <a:lumOff val="80000"/>
                </a:schemeClr>
              </a:buClr>
              <a:defRPr sz="160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lnSpc>
                <a:spcPct val="100000"/>
              </a:lnSpc>
              <a:spcBef>
                <a:spcPts val="400"/>
              </a:spcBef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F6A45315-D71E-F83C-7B5D-1090A755CABC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8913812" y="838200"/>
            <a:ext cx="2276856" cy="711200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400" b="0" cap="all" baseline="0">
                <a:solidFill>
                  <a:schemeClr val="accent4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A80BE26D-B33D-185D-68B0-B7268D04AADA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8913812" y="1368552"/>
            <a:ext cx="2276856" cy="1316736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1200"/>
              </a:spcBef>
              <a:buClr>
                <a:schemeClr val="accent2">
                  <a:lumMod val="20000"/>
                  <a:lumOff val="80000"/>
                </a:schemeClr>
              </a:buClr>
              <a:defRPr sz="160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lnSpc>
                <a:spcPct val="100000"/>
              </a:lnSpc>
              <a:spcBef>
                <a:spcPts val="400"/>
              </a:spcBef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45D587A1-D421-BAB6-614C-1F7B39ADD31B}"/>
              </a:ext>
            </a:extLst>
          </p:cNvPr>
          <p:cNvSpPr>
            <a:spLocks noGrp="1"/>
          </p:cNvSpPr>
          <p:nvPr>
            <p:ph type="body" idx="17"/>
          </p:nvPr>
        </p:nvSpPr>
        <p:spPr>
          <a:xfrm>
            <a:off x="8913812" y="2801112"/>
            <a:ext cx="2276856" cy="711200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400" b="0" cap="all" baseline="0">
                <a:solidFill>
                  <a:schemeClr val="accent4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6422066E-6A9D-9D00-2F9F-498C9E9D03CF}"/>
              </a:ext>
            </a:extLst>
          </p:cNvPr>
          <p:cNvSpPr>
            <a:spLocks noGrp="1"/>
          </p:cNvSpPr>
          <p:nvPr>
            <p:ph sz="half" idx="18"/>
          </p:nvPr>
        </p:nvSpPr>
        <p:spPr>
          <a:xfrm>
            <a:off x="8913812" y="3331464"/>
            <a:ext cx="2276856" cy="1316736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1200"/>
              </a:spcBef>
              <a:buClr>
                <a:schemeClr val="accent2">
                  <a:lumMod val="20000"/>
                  <a:lumOff val="80000"/>
                </a:schemeClr>
              </a:buClr>
              <a:defRPr sz="160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lnSpc>
                <a:spcPct val="100000"/>
              </a:lnSpc>
              <a:spcBef>
                <a:spcPts val="400"/>
              </a:spcBef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17301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038C32FC-332A-A13C-E59A-4E60A15CBF6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918577" y="0"/>
            <a:ext cx="4270248" cy="6858000"/>
          </a:xfr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1F06E6E-67F1-F80F-CD69-3BF1E814A00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CLASSICAL LITERATURE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F208DE-A7ED-9CAA-3D46-9581676E6D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2AF402F-F8C6-E5B1-65C7-DFC0D8ED0878}"/>
              </a:ext>
            </a:extLst>
          </p:cNvPr>
          <p:cNvCxnSpPr>
            <a:cxnSpLocks/>
          </p:cNvCxnSpPr>
          <p:nvPr userDrawn="1"/>
        </p:nvCxnSpPr>
        <p:spPr>
          <a:xfrm>
            <a:off x="989012" y="2743200"/>
            <a:ext cx="0" cy="4114800"/>
          </a:xfrm>
          <a:prstGeom prst="line">
            <a:avLst/>
          </a:prstGeom>
          <a:ln w="2540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DF5DDB4-0253-D5F5-A233-DC6A9A78728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409509" y="2743200"/>
            <a:ext cx="6088565" cy="2157984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04443289-DF01-FBD1-69E2-EFCCAF58C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40080"/>
            <a:ext cx="6858000" cy="170078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53911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1F06E6E-67F1-F80F-CD69-3BF1E814A00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CLASSICAL LITERATURE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F208DE-A7ED-9CAA-3D46-9581676E6D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DF5DDB4-0253-D5F5-A233-DC6A9A78728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220660" y="2386584"/>
            <a:ext cx="9747504" cy="4014216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E196DA-ED88-0EDC-A28F-7426416C0C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0660" y="640080"/>
            <a:ext cx="9747504" cy="16256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0462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wo content,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038C32FC-332A-A13C-E59A-4E60A15CBF6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355848" cy="6858000"/>
          </a:xfr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1F06E6E-67F1-F80F-CD69-3BF1E814A00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CLASSICAL LITERATURE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F208DE-A7ED-9CAA-3D46-9581676E6D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DF5DDB4-0253-D5F5-A233-DC6A9A78728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178808" y="2862072"/>
            <a:ext cx="7397496" cy="1572768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04443289-DF01-FBD1-69E2-EFCCAF58C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8808" y="640080"/>
            <a:ext cx="7397496" cy="1773936"/>
          </a:xfrm>
        </p:spPr>
        <p:txBody>
          <a:bodyPr anchor="t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Content Placeholder 8">
            <a:extLst>
              <a:ext uri="{FF2B5EF4-FFF2-40B4-BE49-F238E27FC236}">
                <a16:creationId xmlns:a16="http://schemas.microsoft.com/office/drawing/2014/main" id="{D5E17843-7672-6C71-1608-D794830CE89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160520" y="4846320"/>
            <a:ext cx="7397496" cy="1170432"/>
          </a:xfrm>
        </p:spPr>
        <p:txBody>
          <a:bodyPr>
            <a:noAutofit/>
          </a:bodyPr>
          <a:lstStyle>
            <a:lvl1pPr>
              <a:spcBef>
                <a:spcPts val="1200"/>
              </a:spcBef>
              <a:defRPr sz="1200"/>
            </a:lvl1pPr>
            <a:lvl2pPr>
              <a:spcBef>
                <a:spcPts val="1200"/>
              </a:spcBef>
              <a:defRPr sz="1200"/>
            </a:lvl2pPr>
            <a:lvl3pPr>
              <a:spcBef>
                <a:spcPts val="1200"/>
              </a:spcBef>
              <a:defRPr sz="1200"/>
            </a:lvl3pPr>
            <a:lvl4pPr>
              <a:spcBef>
                <a:spcPts val="1200"/>
              </a:spcBef>
              <a:defRPr sz="1200"/>
            </a:lvl4pPr>
            <a:lvl5pPr>
              <a:spcBef>
                <a:spcPts val="1200"/>
              </a:spcBef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7177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wo content, and picture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038C32FC-332A-A13C-E59A-4E60A15CBF6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915400" y="0"/>
            <a:ext cx="2587752" cy="6858000"/>
          </a:xfr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1F06E6E-67F1-F80F-CD69-3BF1E814A00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CLASSICAL LITERATURE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F208DE-A7ED-9CAA-3D46-9581676E6D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DF5DDB4-0253-D5F5-A233-DC6A9A78728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40080" y="2679192"/>
            <a:ext cx="7242048" cy="1170432"/>
          </a:xfrm>
        </p:spPr>
        <p:txBody>
          <a:bodyPr>
            <a:noAutofit/>
          </a:bodyPr>
          <a:lstStyle>
            <a:lvl1pPr>
              <a:spcBef>
                <a:spcPts val="1200"/>
              </a:spcBef>
              <a:buClr>
                <a:schemeClr val="accent2">
                  <a:lumMod val="20000"/>
                  <a:lumOff val="80000"/>
                </a:schemeClr>
              </a:buClr>
              <a:defRPr sz="120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  <a:lvl2pPr>
              <a:spcBef>
                <a:spcPts val="1200"/>
              </a:spcBef>
              <a:buClr>
                <a:schemeClr val="accent2">
                  <a:lumMod val="20000"/>
                  <a:lumOff val="80000"/>
                </a:schemeClr>
              </a:buClr>
              <a:defRPr sz="1200">
                <a:solidFill>
                  <a:schemeClr val="accent2">
                    <a:lumMod val="20000"/>
                    <a:lumOff val="80000"/>
                  </a:schemeClr>
                </a:solidFill>
              </a:defRPr>
            </a:lvl2pPr>
            <a:lvl3pPr>
              <a:spcBef>
                <a:spcPts val="1200"/>
              </a:spcBef>
              <a:buClr>
                <a:schemeClr val="accent2">
                  <a:lumMod val="20000"/>
                  <a:lumOff val="80000"/>
                </a:schemeClr>
              </a:buClr>
              <a:defRPr sz="1200">
                <a:solidFill>
                  <a:schemeClr val="accent2">
                    <a:lumMod val="20000"/>
                    <a:lumOff val="80000"/>
                  </a:schemeClr>
                </a:solidFill>
              </a:defRPr>
            </a:lvl3pPr>
            <a:lvl4pPr>
              <a:spcBef>
                <a:spcPts val="1200"/>
              </a:spcBef>
              <a:buClr>
                <a:schemeClr val="accent2">
                  <a:lumMod val="20000"/>
                  <a:lumOff val="80000"/>
                </a:schemeClr>
              </a:buClr>
              <a:defRPr sz="1200">
                <a:solidFill>
                  <a:schemeClr val="accent2">
                    <a:lumMod val="20000"/>
                    <a:lumOff val="80000"/>
                  </a:schemeClr>
                </a:solidFill>
              </a:defRPr>
            </a:lvl4pPr>
            <a:lvl5pPr>
              <a:spcBef>
                <a:spcPts val="1200"/>
              </a:spcBef>
              <a:buClr>
                <a:schemeClr val="accent2">
                  <a:lumMod val="20000"/>
                  <a:lumOff val="80000"/>
                </a:schemeClr>
              </a:buClr>
              <a:defRPr sz="1200">
                <a:solidFill>
                  <a:schemeClr val="accent2">
                    <a:lumMod val="20000"/>
                    <a:lumOff val="8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04443289-DF01-FBD1-69E2-EFCCAF58C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40080"/>
            <a:ext cx="6858000" cy="1700784"/>
          </a:xfrm>
        </p:spPr>
        <p:txBody>
          <a:bodyPr/>
          <a:lstStyle>
            <a:lvl1pPr>
              <a:defRPr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Content Placeholder 8">
            <a:extLst>
              <a:ext uri="{FF2B5EF4-FFF2-40B4-BE49-F238E27FC236}">
                <a16:creationId xmlns:a16="http://schemas.microsoft.com/office/drawing/2014/main" id="{7856CD97-B46D-FEB2-B35C-2890C62DB54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40080" y="4059936"/>
            <a:ext cx="7242048" cy="2130552"/>
          </a:xfrm>
        </p:spPr>
        <p:txBody>
          <a:bodyPr>
            <a:normAutofit/>
          </a:bodyPr>
          <a:lstStyle>
            <a:lvl1pPr>
              <a:buClr>
                <a:schemeClr val="accent2">
                  <a:lumMod val="20000"/>
                  <a:lumOff val="80000"/>
                </a:schemeClr>
              </a:buClr>
              <a:defRPr sz="120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  <a:lvl2pPr>
              <a:buClr>
                <a:schemeClr val="accent2">
                  <a:lumMod val="20000"/>
                  <a:lumOff val="80000"/>
                </a:schemeClr>
              </a:buClr>
              <a:defRPr sz="1200">
                <a:solidFill>
                  <a:schemeClr val="accent2">
                    <a:lumMod val="20000"/>
                    <a:lumOff val="80000"/>
                  </a:schemeClr>
                </a:solidFill>
              </a:defRPr>
            </a:lvl2pPr>
            <a:lvl3pPr>
              <a:buClr>
                <a:schemeClr val="accent2">
                  <a:lumMod val="20000"/>
                  <a:lumOff val="80000"/>
                </a:schemeClr>
              </a:buClr>
              <a:defRPr sz="1200">
                <a:solidFill>
                  <a:schemeClr val="accent2">
                    <a:lumMod val="20000"/>
                    <a:lumOff val="80000"/>
                  </a:schemeClr>
                </a:solidFill>
              </a:defRPr>
            </a:lvl3pPr>
            <a:lvl4pPr>
              <a:buClr>
                <a:schemeClr val="accent2">
                  <a:lumMod val="20000"/>
                  <a:lumOff val="80000"/>
                </a:schemeClr>
              </a:buClr>
              <a:defRPr sz="1200">
                <a:solidFill>
                  <a:schemeClr val="accent2">
                    <a:lumMod val="20000"/>
                    <a:lumOff val="80000"/>
                  </a:schemeClr>
                </a:solidFill>
              </a:defRPr>
            </a:lvl4pPr>
            <a:lvl5pPr>
              <a:buClr>
                <a:schemeClr val="accent2">
                  <a:lumMod val="20000"/>
                  <a:lumOff val="80000"/>
                </a:schemeClr>
              </a:buClr>
              <a:defRPr sz="1200">
                <a:solidFill>
                  <a:schemeClr val="accent2">
                    <a:lumMod val="20000"/>
                    <a:lumOff val="8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97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8157CF4D-A5B0-F63D-3033-42520894BFE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2188825" cy="6858000"/>
          </a:xfrm>
          <a:custGeom>
            <a:avLst/>
            <a:gdLst>
              <a:gd name="connsiteX0" fmla="*/ 4759389 w 12188825"/>
              <a:gd name="connsiteY0" fmla="*/ 4787265 h 6858000"/>
              <a:gd name="connsiteX1" fmla="*/ 4759389 w 12188825"/>
              <a:gd name="connsiteY1" fmla="*/ 4814697 h 6858000"/>
              <a:gd name="connsiteX2" fmla="*/ 7429437 w 12188825"/>
              <a:gd name="connsiteY2" fmla="*/ 4814697 h 6858000"/>
              <a:gd name="connsiteX3" fmla="*/ 7429437 w 12188825"/>
              <a:gd name="connsiteY3" fmla="*/ 4787265 h 6858000"/>
              <a:gd name="connsiteX4" fmla="*/ 0 w 12188825"/>
              <a:gd name="connsiteY4" fmla="*/ 0 h 6858000"/>
              <a:gd name="connsiteX5" fmla="*/ 12188825 w 12188825"/>
              <a:gd name="connsiteY5" fmla="*/ 0 h 6858000"/>
              <a:gd name="connsiteX6" fmla="*/ 12188825 w 12188825"/>
              <a:gd name="connsiteY6" fmla="*/ 6858000 h 6858000"/>
              <a:gd name="connsiteX7" fmla="*/ 0 w 12188825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825" h="6858000">
                <a:moveTo>
                  <a:pt x="4759389" y="4787265"/>
                </a:moveTo>
                <a:lnTo>
                  <a:pt x="4759389" y="4814697"/>
                </a:lnTo>
                <a:lnTo>
                  <a:pt x="7429437" y="4814697"/>
                </a:lnTo>
                <a:lnTo>
                  <a:pt x="7429437" y="4787265"/>
                </a:lnTo>
                <a:close/>
                <a:moveTo>
                  <a:pt x="0" y="0"/>
                </a:moveTo>
                <a:lnTo>
                  <a:pt x="12188825" y="0"/>
                </a:lnTo>
                <a:lnTo>
                  <a:pt x="1218882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15988" y="3657600"/>
            <a:ext cx="11356848" cy="941832"/>
          </a:xfrm>
        </p:spPr>
        <p:txBody>
          <a:bodyPr anchor="t">
            <a:normAutofit/>
          </a:bodyPr>
          <a:lstStyle>
            <a:lvl1pPr algn="ctr">
              <a:lnSpc>
                <a:spcPct val="90000"/>
              </a:lnSpc>
              <a:defRPr sz="4800" b="0" cap="none" baseline="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80680" y="5129784"/>
            <a:ext cx="9427464" cy="987552"/>
          </a:xfrm>
        </p:spPr>
        <p:txBody>
          <a:bodyPr anchor="t">
            <a:normAutofit/>
          </a:bodyPr>
          <a:lstStyle>
            <a:lvl1pPr marL="0" indent="0" algn="ctr">
              <a:spcBef>
                <a:spcPts val="0"/>
              </a:spcBef>
              <a:buNone/>
              <a:defRPr sz="2400" cap="all" baseline="0">
                <a:solidFill>
                  <a:schemeClr val="accent4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DC6E071-6E0A-A6A5-AC43-072450B96555}"/>
              </a:ext>
            </a:extLst>
          </p:cNvPr>
          <p:cNvSpPr/>
          <p:nvPr userDrawn="1"/>
        </p:nvSpPr>
        <p:spPr>
          <a:xfrm>
            <a:off x="4759388" y="4787265"/>
            <a:ext cx="2670048" cy="27432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628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A6CCC78F-07A7-7F5C-E67F-2CFC846E0DE1}"/>
              </a:ext>
            </a:extLst>
          </p:cNvPr>
          <p:cNvSpPr/>
          <p:nvPr userDrawn="1"/>
        </p:nvSpPr>
        <p:spPr>
          <a:xfrm>
            <a:off x="3813048" y="612648"/>
            <a:ext cx="7635240" cy="5486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5D7FFB3F-B685-7C31-5080-632B0441EAD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8906256" cy="6858000"/>
          </a:xfrm>
          <a:custGeom>
            <a:avLst/>
            <a:gdLst>
              <a:gd name="connsiteX0" fmla="*/ 0 w 8906256"/>
              <a:gd name="connsiteY0" fmla="*/ 0 h 6858000"/>
              <a:gd name="connsiteX1" fmla="*/ 8906256 w 8906256"/>
              <a:gd name="connsiteY1" fmla="*/ 0 h 6858000"/>
              <a:gd name="connsiteX2" fmla="*/ 8906256 w 8906256"/>
              <a:gd name="connsiteY2" fmla="*/ 612648 h 6858000"/>
              <a:gd name="connsiteX3" fmla="*/ 4945285 w 8906256"/>
              <a:gd name="connsiteY3" fmla="*/ 612648 h 6858000"/>
              <a:gd name="connsiteX4" fmla="*/ 3813048 w 8906256"/>
              <a:gd name="connsiteY4" fmla="*/ 612648 h 6858000"/>
              <a:gd name="connsiteX5" fmla="*/ 3813048 w 8906256"/>
              <a:gd name="connsiteY5" fmla="*/ 6099048 h 6858000"/>
              <a:gd name="connsiteX6" fmla="*/ 4945285 w 8906256"/>
              <a:gd name="connsiteY6" fmla="*/ 6099048 h 6858000"/>
              <a:gd name="connsiteX7" fmla="*/ 8906256 w 8906256"/>
              <a:gd name="connsiteY7" fmla="*/ 6099048 h 6858000"/>
              <a:gd name="connsiteX8" fmla="*/ 8906256 w 8906256"/>
              <a:gd name="connsiteY8" fmla="*/ 6858000 h 6858000"/>
              <a:gd name="connsiteX9" fmla="*/ 0 w 8906256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906256" h="6858000">
                <a:moveTo>
                  <a:pt x="0" y="0"/>
                </a:moveTo>
                <a:lnTo>
                  <a:pt x="8906256" y="0"/>
                </a:lnTo>
                <a:lnTo>
                  <a:pt x="8906256" y="612648"/>
                </a:lnTo>
                <a:lnTo>
                  <a:pt x="4945285" y="612648"/>
                </a:lnTo>
                <a:lnTo>
                  <a:pt x="3813048" y="612648"/>
                </a:lnTo>
                <a:lnTo>
                  <a:pt x="3813048" y="6099048"/>
                </a:lnTo>
                <a:lnTo>
                  <a:pt x="4945285" y="6099048"/>
                </a:lnTo>
                <a:lnTo>
                  <a:pt x="8906256" y="6099048"/>
                </a:lnTo>
                <a:lnTo>
                  <a:pt x="890625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1F06E6E-67F1-F80F-CD69-3BF1E814A00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CLASSICAL LITERATURE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F208DE-A7ED-9CAA-3D46-9581676E6D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1A4DAAA-F386-CC30-C391-320517CB5974}"/>
              </a:ext>
            </a:extLst>
          </p:cNvPr>
          <p:cNvCxnSpPr>
            <a:cxnSpLocks/>
          </p:cNvCxnSpPr>
          <p:nvPr userDrawn="1"/>
        </p:nvCxnSpPr>
        <p:spPr>
          <a:xfrm>
            <a:off x="4570412" y="3886200"/>
            <a:ext cx="6871852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89B1E0A-D5BC-6920-B6F6-E799F22323B0}"/>
              </a:ext>
            </a:extLst>
          </p:cNvPr>
          <p:cNvCxnSpPr>
            <a:cxnSpLocks/>
          </p:cNvCxnSpPr>
          <p:nvPr userDrawn="1"/>
        </p:nvCxnSpPr>
        <p:spPr>
          <a:xfrm>
            <a:off x="11444684" y="3886200"/>
            <a:ext cx="744141" cy="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9">
            <a:extLst>
              <a:ext uri="{FF2B5EF4-FFF2-40B4-BE49-F238E27FC236}">
                <a16:creationId xmlns:a16="http://schemas.microsoft.com/office/drawing/2014/main" id="{04443289-DF01-FBD1-69E2-EFCCAF58C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4840" y="1389888"/>
            <a:ext cx="6327648" cy="2304288"/>
          </a:xfrm>
        </p:spPr>
        <p:txBody>
          <a:bodyPr/>
          <a:lstStyle>
            <a:lvl1pPr>
              <a:defRPr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B4A24C6E-B46B-052B-14AF-08C705E55A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30368" y="3813048"/>
            <a:ext cx="2112264" cy="711200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6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D803DA3C-F09E-61FF-139B-5014478378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230368" y="4617720"/>
            <a:ext cx="1901952" cy="1316736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400"/>
              </a:spcBef>
              <a:defRPr sz="16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lnSpc>
                <a:spcPct val="100000"/>
              </a:lnSpc>
              <a:spcBef>
                <a:spcPts val="400"/>
              </a:spcBef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8D23143E-34D4-7916-690C-3BE38058866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074152" y="3813048"/>
            <a:ext cx="1901952" cy="7112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6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Content Placeholder 5">
            <a:extLst>
              <a:ext uri="{FF2B5EF4-FFF2-40B4-BE49-F238E27FC236}">
                <a16:creationId xmlns:a16="http://schemas.microsoft.com/office/drawing/2014/main" id="{6FEC2F71-3E9B-0E18-C638-41C2B0C8D5D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074152" y="4617720"/>
            <a:ext cx="1901952" cy="1316736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400"/>
              </a:spcBef>
              <a:defRPr sz="16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lnSpc>
                <a:spcPct val="100000"/>
              </a:lnSpc>
              <a:spcBef>
                <a:spcPts val="400"/>
              </a:spcBef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26549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4400" y="1444752"/>
            <a:ext cx="10360152" cy="4416552"/>
          </a:xfrm>
        </p:spPr>
        <p:txBody>
          <a:bodyPr lIns="91440" rIns="91440" anchor="t">
            <a:noAutofit/>
          </a:bodyPr>
          <a:lstStyle>
            <a:lvl1pPr algn="l">
              <a:lnSpc>
                <a:spcPct val="100000"/>
              </a:lnSpc>
              <a:defRPr sz="4000" b="0" cap="none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43800" y="5495544"/>
            <a:ext cx="4494212" cy="484632"/>
          </a:xfrm>
        </p:spPr>
        <p:txBody>
          <a:bodyPr anchor="t">
            <a:noAutofit/>
          </a:bodyPr>
          <a:lstStyle>
            <a:lvl1pPr marL="0" indent="0" algn="l">
              <a:spcBef>
                <a:spcPts val="0"/>
              </a:spcBef>
              <a:buNone/>
              <a:defRPr sz="2400" cap="all" baseline="0">
                <a:solidFill>
                  <a:schemeClr val="accent4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7B62AAD-BDB5-5645-A722-E6A8180BB714}"/>
              </a:ext>
            </a:extLst>
          </p:cNvPr>
          <p:cNvCxnSpPr>
            <a:cxnSpLocks/>
          </p:cNvCxnSpPr>
          <p:nvPr userDrawn="1"/>
        </p:nvCxnSpPr>
        <p:spPr>
          <a:xfrm>
            <a:off x="7618412" y="6172200"/>
            <a:ext cx="4570413" cy="0"/>
          </a:xfrm>
          <a:prstGeom prst="line">
            <a:avLst/>
          </a:prstGeom>
          <a:ln w="254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6448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D3C4F48-5124-C46E-5828-45F6F65E000F}"/>
              </a:ext>
            </a:extLst>
          </p:cNvPr>
          <p:cNvCxnSpPr>
            <a:cxnSpLocks/>
          </p:cNvCxnSpPr>
          <p:nvPr userDrawn="1"/>
        </p:nvCxnSpPr>
        <p:spPr>
          <a:xfrm>
            <a:off x="0" y="6400800"/>
            <a:ext cx="12188825" cy="0"/>
          </a:xfrm>
          <a:prstGeom prst="line">
            <a:avLst/>
          </a:prstGeom>
          <a:ln w="254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038C32FC-332A-A13C-E59A-4E60A15CBF6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4000" y="0"/>
            <a:ext cx="2587752" cy="6858000"/>
          </a:xfr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04443289-DF01-FBD1-69E2-EFCCAF58C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414016"/>
            <a:ext cx="7013448" cy="3374136"/>
          </a:xfrm>
        </p:spPr>
        <p:txBody>
          <a:bodyPr/>
          <a:lstStyle>
            <a:lvl1pPr>
              <a:defRPr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3171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18883" y="431800"/>
            <a:ext cx="9751060" cy="16256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8883" y="2362200"/>
            <a:ext cx="9751060" cy="3708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11183112" y="5413248"/>
            <a:ext cx="1298448" cy="2194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800" cap="all" baseline="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CLASSICAL LITERATURE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5572" y="6245352"/>
            <a:ext cx="548640" cy="4572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300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72217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3" r:id="rId1"/>
    <p:sldLayoutId id="2147483766" r:id="rId2"/>
    <p:sldLayoutId id="2147483767" r:id="rId3"/>
    <p:sldLayoutId id="2147483768" r:id="rId4"/>
    <p:sldLayoutId id="2147483769" r:id="rId5"/>
    <p:sldLayoutId id="2147483759" r:id="rId6"/>
    <p:sldLayoutId id="2147483770" r:id="rId7"/>
    <p:sldLayoutId id="2147483771" r:id="rId8"/>
    <p:sldLayoutId id="2147483772" r:id="rId9"/>
    <p:sldLayoutId id="2147483774" r:id="rId10"/>
    <p:sldLayoutId id="2147483775" r:id="rId11"/>
    <p:sldLayoutId id="2147483762" r:id="rId12"/>
    <p:sldLayoutId id="2147483763" r:id="rId13"/>
    <p:sldLayoutId id="2147483764" r:id="rId14"/>
    <p:sldLayoutId id="2147483765" r:id="rId15"/>
    <p:sldLayoutId id="2147483776" r:id="rId1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spcBef>
          <a:spcPct val="0"/>
        </a:spcBef>
        <a:buNone/>
        <a:defRPr sz="4800" kern="1200" cap="all" spc="100" baseline="0">
          <a:solidFill>
            <a:schemeClr val="tx1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246888" indent="-246888" algn="l" defTabSz="914400" rtl="0" eaLnBrk="1" latinLnBrk="0" hangingPunct="1">
        <a:lnSpc>
          <a:spcPct val="90000"/>
        </a:lnSpc>
        <a:spcBef>
          <a:spcPts val="1800"/>
        </a:spcBef>
        <a:buClr>
          <a:schemeClr val="tx1">
            <a:lumMod val="50000"/>
          </a:schemeClr>
        </a:buClr>
        <a:buFont typeface="Arial" pitchFamily="34" charset="0"/>
        <a:buChar char="•"/>
        <a:defRPr sz="2400" b="0" i="0" kern="1200">
          <a:solidFill>
            <a:schemeClr val="tx1">
              <a:lumMod val="50000"/>
            </a:schemeClr>
          </a:solidFill>
          <a:latin typeface="+mn-lt"/>
          <a:ea typeface="+mn-ea"/>
          <a:cs typeface="Gill Sans Light" panose="020B0302020104020203" pitchFamily="34" charset="-79"/>
        </a:defRPr>
      </a:lvl1pPr>
      <a:lvl2pPr marL="548640" indent="-246888" algn="l" defTabSz="914400" rtl="0" eaLnBrk="1" latinLnBrk="0" hangingPunct="1">
        <a:lnSpc>
          <a:spcPct val="90000"/>
        </a:lnSpc>
        <a:spcBef>
          <a:spcPts val="800"/>
        </a:spcBef>
        <a:buClr>
          <a:schemeClr val="tx1">
            <a:lumMod val="50000"/>
          </a:schemeClr>
        </a:buClr>
        <a:buFont typeface="Arial" pitchFamily="34" charset="0"/>
        <a:buChar char="•"/>
        <a:defRPr sz="2000" b="0" i="0" kern="1200">
          <a:solidFill>
            <a:schemeClr val="tx1">
              <a:lumMod val="50000"/>
            </a:schemeClr>
          </a:solidFill>
          <a:latin typeface="+mn-lt"/>
          <a:ea typeface="+mn-ea"/>
          <a:cs typeface="Gill Sans Light" panose="020B0302020104020203" pitchFamily="34" charset="-79"/>
        </a:defRPr>
      </a:lvl2pPr>
      <a:lvl3pPr marL="850392" indent="-246888" algn="l" defTabSz="914400" rtl="0" eaLnBrk="1" latinLnBrk="0" hangingPunct="1">
        <a:lnSpc>
          <a:spcPct val="90000"/>
        </a:lnSpc>
        <a:spcBef>
          <a:spcPts val="800"/>
        </a:spcBef>
        <a:buClr>
          <a:schemeClr val="tx1">
            <a:lumMod val="50000"/>
          </a:schemeClr>
        </a:buClr>
        <a:buFont typeface="Arial" pitchFamily="34" charset="0"/>
        <a:buChar char="•"/>
        <a:defRPr sz="1800" b="0" i="0" kern="1200">
          <a:solidFill>
            <a:schemeClr val="tx1">
              <a:lumMod val="50000"/>
            </a:schemeClr>
          </a:solidFill>
          <a:latin typeface="+mn-lt"/>
          <a:ea typeface="+mn-ea"/>
          <a:cs typeface="Gill Sans Light" panose="020B0302020104020203" pitchFamily="34" charset="-79"/>
        </a:defRPr>
      </a:lvl3pPr>
      <a:lvl4pPr marL="1152144" indent="-246888" algn="l" defTabSz="914400" rtl="0" eaLnBrk="1" latinLnBrk="0" hangingPunct="1">
        <a:lnSpc>
          <a:spcPct val="90000"/>
        </a:lnSpc>
        <a:spcBef>
          <a:spcPts val="800"/>
        </a:spcBef>
        <a:buClr>
          <a:schemeClr val="tx1">
            <a:lumMod val="50000"/>
          </a:schemeClr>
        </a:buClr>
        <a:buFont typeface="Arial" pitchFamily="34" charset="0"/>
        <a:buChar char="•"/>
        <a:defRPr sz="1600" b="0" i="0" kern="1200">
          <a:solidFill>
            <a:schemeClr val="tx1">
              <a:lumMod val="50000"/>
            </a:schemeClr>
          </a:solidFill>
          <a:latin typeface="+mn-lt"/>
          <a:ea typeface="+mn-ea"/>
          <a:cs typeface="Gill Sans Light" panose="020B0302020104020203" pitchFamily="34" charset="-79"/>
        </a:defRPr>
      </a:lvl4pPr>
      <a:lvl5pPr marL="1453896" indent="-246888" algn="l" defTabSz="914400" rtl="0" eaLnBrk="1" latinLnBrk="0" hangingPunct="1">
        <a:lnSpc>
          <a:spcPct val="90000"/>
        </a:lnSpc>
        <a:spcBef>
          <a:spcPts val="800"/>
        </a:spcBef>
        <a:buClr>
          <a:schemeClr val="tx1">
            <a:lumMod val="50000"/>
          </a:schemeClr>
        </a:buClr>
        <a:buFont typeface="Arial" pitchFamily="34" charset="0"/>
        <a:buChar char="•"/>
        <a:defRPr sz="1600" b="0" i="0" kern="1200">
          <a:solidFill>
            <a:schemeClr val="tx1">
              <a:lumMod val="50000"/>
            </a:schemeClr>
          </a:solidFill>
          <a:latin typeface="+mn-lt"/>
          <a:ea typeface="+mn-ea"/>
          <a:cs typeface="Gill Sans Light" panose="020B0302020104020203" pitchFamily="34" charset="-79"/>
        </a:defRPr>
      </a:lvl5pPr>
      <a:lvl6pPr marL="1755648" indent="-246888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Font typeface="Arial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057400" indent="-246888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Font typeface="Arial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359152" indent="-246888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Font typeface="Arial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660904" indent="-246888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Font typeface="Arial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5" descr="Wooden library">
            <a:extLst>
              <a:ext uri="{FF2B5EF4-FFF2-40B4-BE49-F238E27FC236}">
                <a16:creationId xmlns:a16="http://schemas.microsoft.com/office/drawing/2014/main" id="{B2CFDBFB-F04E-9E7A-5F81-0667FBC1433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40000"/>
                    </a14:imgEffect>
                    <a14:imgEffect>
                      <a14:brightnessContrast bright="-60000" contrast="-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44A635A2-CC0C-270C-AC8A-59116BD6A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987" y="3503382"/>
            <a:ext cx="11356848" cy="1627632"/>
          </a:xfrm>
        </p:spPr>
        <p:txBody>
          <a:bodyPr/>
          <a:lstStyle/>
          <a:p>
            <a:r>
              <a:rPr lang="en-US" dirty="0"/>
              <a:t>PYTHON ADVANCED MASTERCLASS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E430ABE-5769-388C-63FF-B1EA6AB453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80679" y="5638800"/>
            <a:ext cx="9427464" cy="98755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Deep dive </a:t>
            </a:r>
          </a:p>
          <a:p>
            <a:r>
              <a:rPr lang="en-US" dirty="0"/>
              <a:t>Into</a:t>
            </a:r>
          </a:p>
          <a:p>
            <a:r>
              <a:rPr lang="en-US" dirty="0"/>
              <a:t>Learning python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6457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7574BA57-B0B5-8D24-E04D-5D19962F46D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50" r="26650"/>
          <a:stretch/>
        </p:blipFill>
        <p:spPr/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8BBCF6-2B40-5520-5644-8B392D21C1E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Doran academy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406CB4-E4D5-97C2-AEE7-21F92E34E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4D06F93-BADF-B868-37D1-DA06AE928C1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409509" y="2743200"/>
            <a:ext cx="6088565" cy="3200400"/>
          </a:xfrm>
        </p:spPr>
        <p:txBody>
          <a:bodyPr>
            <a:normAutofit/>
          </a:bodyPr>
          <a:lstStyle/>
          <a:p>
            <a:pPr marL="1270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</a:rPr>
              <a:t>What is a Thread?</a:t>
            </a:r>
          </a:p>
          <a:p>
            <a:pPr marL="1270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</a:rPr>
              <a:t>Starting a Thread</a:t>
            </a:r>
          </a:p>
          <a:p>
            <a:pPr marL="1270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</a:rPr>
              <a:t>Daemon Thread</a:t>
            </a:r>
          </a:p>
          <a:p>
            <a:pPr marL="1270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</a:rPr>
              <a:t>Joining Threads</a:t>
            </a:r>
          </a:p>
          <a:p>
            <a:pPr marL="1270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</a:rPr>
              <a:t>Multi-Threading</a:t>
            </a:r>
          </a:p>
          <a:p>
            <a:pPr marL="1270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</a:rPr>
              <a:t>Race Condition</a:t>
            </a:r>
          </a:p>
          <a:p>
            <a:pPr marL="1270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sz="1800" dirty="0">
              <a:latin typeface="Palatino Linotype" panose="02040502050505030304" pitchFamily="18" charset="0"/>
              <a:ea typeface="Palatino Linotype" panose="02040502050505030304" pitchFamily="18" charset="0"/>
              <a:cs typeface="Palatino Linotype" panose="02040502050505030304" pitchFamily="18" charset="0"/>
            </a:endParaRPr>
          </a:p>
          <a:p>
            <a:pPr marL="1270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sz="1800" dirty="0">
              <a:latin typeface="Palatino Linotype" panose="02040502050505030304" pitchFamily="18" charset="0"/>
              <a:ea typeface="Palatino Linotype" panose="02040502050505030304" pitchFamily="18" charset="0"/>
              <a:cs typeface="Palatino Linotype" panose="02040502050505030304" pitchFamily="18" charset="0"/>
            </a:endParaRPr>
          </a:p>
          <a:p>
            <a:pPr marL="1270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sz="1800" dirty="0">
              <a:effectLst/>
              <a:latin typeface="Palatino Linotype" panose="02040502050505030304" pitchFamily="18" charset="0"/>
              <a:ea typeface="Palatino Linotype" panose="02040502050505030304" pitchFamily="18" charset="0"/>
              <a:cs typeface="Palatino Linotype" panose="02040502050505030304" pitchFamily="18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A297CFA-6E96-2C78-BAF9-FECDA0D2C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threading – p1</a:t>
            </a:r>
          </a:p>
        </p:txBody>
      </p:sp>
    </p:spTree>
    <p:extLst>
      <p:ext uri="{BB962C8B-B14F-4D97-AF65-F5344CB8AC3E}">
        <p14:creationId xmlns:p14="http://schemas.microsoft.com/office/powerpoint/2010/main" val="188188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7574BA57-B0B5-8D24-E04D-5D19962F46D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50" r="26650"/>
          <a:stretch/>
        </p:blipFill>
        <p:spPr/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8BBCF6-2B40-5520-5644-8B392D21C1E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Doran academy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406CB4-E4D5-97C2-AEE7-21F92E34E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4D06F93-BADF-B868-37D1-DA06AE928C1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409509" y="2743200"/>
            <a:ext cx="6088565" cy="3200400"/>
          </a:xfrm>
        </p:spPr>
        <p:txBody>
          <a:bodyPr>
            <a:normAutofit/>
          </a:bodyPr>
          <a:lstStyle/>
          <a:p>
            <a:pPr marL="1270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</a:rPr>
              <a:t>Synchronisation</a:t>
            </a:r>
          </a:p>
          <a:p>
            <a:pPr marL="1270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</a:rPr>
              <a:t>Deadlocks</a:t>
            </a:r>
          </a:p>
          <a:p>
            <a:pPr marL="1270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</a:rPr>
              <a:t>Thread Pools</a:t>
            </a:r>
          </a:p>
          <a:p>
            <a:pPr marL="1270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</a:rPr>
              <a:t>Semaphore</a:t>
            </a:r>
          </a:p>
          <a:p>
            <a:pPr marL="1270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</a:rPr>
              <a:t>Barrier</a:t>
            </a:r>
          </a:p>
          <a:p>
            <a:pPr marL="1270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</a:rPr>
              <a:t>Timer</a:t>
            </a:r>
          </a:p>
          <a:p>
            <a:pPr marL="1270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sz="1800" dirty="0">
              <a:latin typeface="Palatino Linotype" panose="02040502050505030304" pitchFamily="18" charset="0"/>
              <a:ea typeface="Palatino Linotype" panose="02040502050505030304" pitchFamily="18" charset="0"/>
              <a:cs typeface="Palatino Linotype" panose="02040502050505030304" pitchFamily="18" charset="0"/>
            </a:endParaRPr>
          </a:p>
          <a:p>
            <a:pPr marL="1270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sz="1800" dirty="0">
              <a:effectLst/>
              <a:latin typeface="Palatino Linotype" panose="02040502050505030304" pitchFamily="18" charset="0"/>
              <a:ea typeface="Palatino Linotype" panose="02040502050505030304" pitchFamily="18" charset="0"/>
              <a:cs typeface="Palatino Linotype" panose="02040502050505030304" pitchFamily="18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A297CFA-6E96-2C78-BAF9-FECDA0D2C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threading – p2</a:t>
            </a:r>
          </a:p>
        </p:txBody>
      </p:sp>
    </p:spTree>
    <p:extLst>
      <p:ext uri="{BB962C8B-B14F-4D97-AF65-F5344CB8AC3E}">
        <p14:creationId xmlns:p14="http://schemas.microsoft.com/office/powerpoint/2010/main" val="19154872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7574BA57-B0B5-8D24-E04D-5D19962F46D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50" r="26650"/>
          <a:stretch/>
        </p:blipFill>
        <p:spPr/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8BBCF6-2B40-5520-5644-8B392D21C1E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Doran academy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406CB4-E4D5-97C2-AEE7-21F92E34E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4D06F93-BADF-B868-37D1-DA06AE928C1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409509" y="2743200"/>
            <a:ext cx="6088565" cy="3810000"/>
          </a:xfrm>
        </p:spPr>
        <p:txBody>
          <a:bodyPr>
            <a:normAutofit/>
          </a:bodyPr>
          <a:lstStyle/>
          <a:p>
            <a:pPr marL="1270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</a:rPr>
              <a:t>Asyncio Explained</a:t>
            </a:r>
          </a:p>
          <a:p>
            <a:pPr marL="1270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</a:rPr>
              <a:t>Where Does Asyncio Fit in?</a:t>
            </a:r>
          </a:p>
          <a:p>
            <a:pPr marL="1270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</a:rPr>
              <a:t>Why Asyncio is Ridiculously Hard?</a:t>
            </a:r>
          </a:p>
          <a:p>
            <a:pPr marL="1270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</a:rPr>
              <a:t>Awaitables</a:t>
            </a:r>
          </a:p>
          <a:p>
            <a:pPr marL="1270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</a:rPr>
              <a:t>Rules</a:t>
            </a:r>
          </a:p>
          <a:p>
            <a:pPr marL="1270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</a:rPr>
              <a:t>Coroutines</a:t>
            </a:r>
          </a:p>
          <a:p>
            <a:pPr marL="1270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</a:rPr>
              <a:t>Chained Coroutines</a:t>
            </a:r>
          </a:p>
          <a:p>
            <a:pPr marL="0" marR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1800" dirty="0"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</a:rPr>
            </a:br>
            <a:endParaRPr lang="en-US" sz="1800" dirty="0">
              <a:latin typeface="Palatino Linotype" panose="02040502050505030304" pitchFamily="18" charset="0"/>
              <a:ea typeface="Palatino Linotype" panose="02040502050505030304" pitchFamily="18" charset="0"/>
              <a:cs typeface="Palatino Linotype" panose="02040502050505030304" pitchFamily="18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A297CFA-6E96-2C78-BAF9-FECDA0D2C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Asyncio – p1</a:t>
            </a:r>
          </a:p>
        </p:txBody>
      </p:sp>
    </p:spTree>
    <p:extLst>
      <p:ext uri="{BB962C8B-B14F-4D97-AF65-F5344CB8AC3E}">
        <p14:creationId xmlns:p14="http://schemas.microsoft.com/office/powerpoint/2010/main" val="2310571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7574BA57-B0B5-8D24-E04D-5D19962F46D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50" r="26650"/>
          <a:stretch/>
        </p:blipFill>
        <p:spPr/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8BBCF6-2B40-5520-5644-8B392D21C1E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Doran academy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406CB4-E4D5-97C2-AEE7-21F92E34E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4D06F93-BADF-B868-37D1-DA06AE928C1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409509" y="2743200"/>
            <a:ext cx="6088565" cy="3810000"/>
          </a:xfrm>
        </p:spPr>
        <p:txBody>
          <a:bodyPr>
            <a:normAutofit/>
          </a:bodyPr>
          <a:lstStyle/>
          <a:p>
            <a:pPr marL="1270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</a:rPr>
              <a:t>Asyncio and Queues</a:t>
            </a:r>
          </a:p>
          <a:p>
            <a:pPr marL="1270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</a:rPr>
              <a:t>Async Generators</a:t>
            </a:r>
          </a:p>
          <a:p>
            <a:pPr marL="1270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</a:rPr>
              <a:t>Async Comprehensions</a:t>
            </a:r>
          </a:p>
          <a:p>
            <a:pPr marL="1270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</a:rPr>
              <a:t>Event Loop</a:t>
            </a:r>
          </a:p>
          <a:p>
            <a:pPr marL="1270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</a:rPr>
              <a:t>Async Requests</a:t>
            </a:r>
          </a:p>
          <a:p>
            <a:pPr marL="0" marR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1800" dirty="0"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</a:rPr>
            </a:br>
            <a:endParaRPr lang="en-US" sz="1800" dirty="0">
              <a:latin typeface="Palatino Linotype" panose="02040502050505030304" pitchFamily="18" charset="0"/>
              <a:ea typeface="Palatino Linotype" panose="02040502050505030304" pitchFamily="18" charset="0"/>
              <a:cs typeface="Palatino Linotype" panose="02040502050505030304" pitchFamily="18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A297CFA-6E96-2C78-BAF9-FECDA0D2C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Asyncio – p2</a:t>
            </a:r>
          </a:p>
        </p:txBody>
      </p:sp>
    </p:spTree>
    <p:extLst>
      <p:ext uri="{BB962C8B-B14F-4D97-AF65-F5344CB8AC3E}">
        <p14:creationId xmlns:p14="http://schemas.microsoft.com/office/powerpoint/2010/main" val="5392846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7574BA57-B0B5-8D24-E04D-5D19962F46D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50" r="26650"/>
          <a:stretch/>
        </p:blipFill>
        <p:spPr/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8BBCF6-2B40-5520-5644-8B392D21C1E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Doran academy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406CB4-E4D5-97C2-AEE7-21F92E34E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4D06F93-BADF-B868-37D1-DA06AE928C1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409509" y="2743200"/>
            <a:ext cx="6088565" cy="3200400"/>
          </a:xfrm>
        </p:spPr>
        <p:txBody>
          <a:bodyPr>
            <a:normAutofit/>
          </a:bodyPr>
          <a:lstStyle/>
          <a:p>
            <a:pPr marL="1270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</a:rPr>
              <a:t>Introducing Linked Lists</a:t>
            </a:r>
          </a:p>
          <a:p>
            <a:pPr marL="1270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</a:rPr>
              <a:t>Singly Linked Lists</a:t>
            </a:r>
          </a:p>
          <a:p>
            <a:pPr marL="1270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</a:rPr>
              <a:t>Doubly Linked Lists</a:t>
            </a:r>
          </a:p>
          <a:p>
            <a:pPr marL="1270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</a:rPr>
              <a:t>Circular Linked Lists</a:t>
            </a:r>
          </a:p>
          <a:p>
            <a:pPr marL="1270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</a:rPr>
              <a:t>Queues</a:t>
            </a:r>
          </a:p>
          <a:p>
            <a:pPr marL="1270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</a:rPr>
              <a:t>Stacks</a:t>
            </a:r>
          </a:p>
          <a:p>
            <a:pPr marL="1270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</a:rPr>
              <a:t>Deques</a:t>
            </a:r>
          </a:p>
          <a:p>
            <a:pPr marL="0" marR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effectLst/>
              <a:latin typeface="Palatino Linotype" panose="02040502050505030304" pitchFamily="18" charset="0"/>
              <a:ea typeface="Palatino Linotype" panose="02040502050505030304" pitchFamily="18" charset="0"/>
              <a:cs typeface="Palatino Linotype" panose="02040502050505030304" pitchFamily="18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A297CFA-6E96-2C78-BAF9-FECDA0D2C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Linked lists</a:t>
            </a:r>
          </a:p>
        </p:txBody>
      </p:sp>
    </p:spTree>
    <p:extLst>
      <p:ext uri="{BB962C8B-B14F-4D97-AF65-F5344CB8AC3E}">
        <p14:creationId xmlns:p14="http://schemas.microsoft.com/office/powerpoint/2010/main" val="2934522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7574BA57-B0B5-8D24-E04D-5D19962F46D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50" r="26650"/>
          <a:stretch/>
        </p:blipFill>
        <p:spPr/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8BBCF6-2B40-5520-5644-8B392D21C1E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Doran academy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406CB4-E4D5-97C2-AEE7-21F92E34E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4D06F93-BADF-B868-37D1-DA06AE928C1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409509" y="2743200"/>
            <a:ext cx="6088565" cy="3959352"/>
          </a:xfrm>
        </p:spPr>
        <p:txBody>
          <a:bodyPr>
            <a:normAutofit/>
          </a:bodyPr>
          <a:lstStyle/>
          <a:p>
            <a:pPr marL="1270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</a:rPr>
              <a:t>HTTP Protocol and HTTP Header</a:t>
            </a:r>
          </a:p>
          <a:p>
            <a:pPr marL="1270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</a:rPr>
              <a:t>HTTP  Message Types</a:t>
            </a:r>
          </a:p>
          <a:p>
            <a:pPr marL="1270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</a:rPr>
              <a:t>Restful API</a:t>
            </a:r>
          </a:p>
          <a:p>
            <a:pPr marL="1270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</a:rPr>
              <a:t>Introducing fastAPI</a:t>
            </a:r>
          </a:p>
          <a:p>
            <a:pPr marL="1270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</a:rPr>
              <a:t>API Call</a:t>
            </a:r>
          </a:p>
          <a:p>
            <a:pPr marL="1270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</a:rPr>
              <a:t>Getting to Know JSON Format</a:t>
            </a:r>
          </a:p>
          <a:p>
            <a:pPr marL="1270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</a:rPr>
              <a:t>Working with Restful APIs</a:t>
            </a:r>
          </a:p>
          <a:p>
            <a:pPr marL="1270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</a:rPr>
              <a:t>Project: Getting Data From ‘NASA’ Mars Rover</a:t>
            </a:r>
            <a:endParaRPr lang="en-US" sz="1800" dirty="0">
              <a:effectLst/>
              <a:latin typeface="Palatino Linotype" panose="02040502050505030304" pitchFamily="18" charset="0"/>
              <a:ea typeface="Palatino Linotype" panose="02040502050505030304" pitchFamily="18" charset="0"/>
              <a:cs typeface="Palatino Linotype" panose="02040502050505030304" pitchFamily="18" charset="0"/>
            </a:endParaRPr>
          </a:p>
          <a:p>
            <a:pPr marL="1270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sz="1800" dirty="0">
              <a:effectLst/>
              <a:latin typeface="Palatino Linotype" panose="02040502050505030304" pitchFamily="18" charset="0"/>
              <a:ea typeface="Palatino Linotype" panose="02040502050505030304" pitchFamily="18" charset="0"/>
              <a:cs typeface="Palatino Linotype" panose="02040502050505030304" pitchFamily="18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A297CFA-6E96-2C78-BAF9-FECDA0D2C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API – p1</a:t>
            </a:r>
          </a:p>
        </p:txBody>
      </p:sp>
    </p:spTree>
    <p:extLst>
      <p:ext uri="{BB962C8B-B14F-4D97-AF65-F5344CB8AC3E}">
        <p14:creationId xmlns:p14="http://schemas.microsoft.com/office/powerpoint/2010/main" val="3054411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7574BA57-B0B5-8D24-E04D-5D19962F46D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50" r="26650"/>
          <a:stretch/>
        </p:blipFill>
        <p:spPr/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8BBCF6-2B40-5520-5644-8B392D21C1E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Doran academy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406CB4-E4D5-97C2-AEE7-21F92E34E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4D06F93-BADF-B868-37D1-DA06AE928C1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409509" y="2743200"/>
            <a:ext cx="6088565" cy="3959352"/>
          </a:xfrm>
        </p:spPr>
        <p:txBody>
          <a:bodyPr>
            <a:normAutofit/>
          </a:bodyPr>
          <a:lstStyle/>
          <a:p>
            <a:pPr marL="1270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</a:rPr>
              <a:t>Writing You</a:t>
            </a:r>
            <a:r>
              <a:rPr lang="en-US" sz="1800" dirty="0"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</a:rPr>
              <a:t>r First API</a:t>
            </a:r>
            <a:endParaRPr lang="en-US" sz="1800" dirty="0">
              <a:effectLst/>
              <a:latin typeface="Palatino Linotype" panose="02040502050505030304" pitchFamily="18" charset="0"/>
              <a:ea typeface="Palatino Linotype" panose="02040502050505030304" pitchFamily="18" charset="0"/>
              <a:cs typeface="Palatino Linotype" panose="02040502050505030304" pitchFamily="18" charset="0"/>
            </a:endParaRPr>
          </a:p>
          <a:p>
            <a:pPr marL="1270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</a:rPr>
              <a:t>Path Parameters</a:t>
            </a:r>
          </a:p>
          <a:p>
            <a:pPr marL="1270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</a:rPr>
              <a:t>Enumerations</a:t>
            </a:r>
          </a:p>
          <a:p>
            <a:pPr marL="1270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</a:rPr>
              <a:t>Query Parameters</a:t>
            </a:r>
            <a:endParaRPr lang="en-US" sz="1800" dirty="0">
              <a:effectLst/>
              <a:latin typeface="Palatino Linotype" panose="02040502050505030304" pitchFamily="18" charset="0"/>
              <a:ea typeface="Palatino Linotype" panose="02040502050505030304" pitchFamily="18" charset="0"/>
              <a:cs typeface="Palatino Linotype" panose="02040502050505030304" pitchFamily="18" charset="0"/>
            </a:endParaRPr>
          </a:p>
          <a:p>
            <a:pPr marL="1270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</a:rPr>
              <a:t>Swagger UI</a:t>
            </a:r>
          </a:p>
          <a:p>
            <a:pPr marL="1270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sz="1800" dirty="0">
              <a:effectLst/>
              <a:latin typeface="Palatino Linotype" panose="02040502050505030304" pitchFamily="18" charset="0"/>
              <a:ea typeface="Palatino Linotype" panose="02040502050505030304" pitchFamily="18" charset="0"/>
              <a:cs typeface="Palatino Linotype" panose="02040502050505030304" pitchFamily="18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A297CFA-6E96-2C78-BAF9-FECDA0D2C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API – p2</a:t>
            </a:r>
          </a:p>
        </p:txBody>
      </p:sp>
    </p:spTree>
    <p:extLst>
      <p:ext uri="{BB962C8B-B14F-4D97-AF65-F5344CB8AC3E}">
        <p14:creationId xmlns:p14="http://schemas.microsoft.com/office/powerpoint/2010/main" val="33331783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7574BA57-B0B5-8D24-E04D-5D19962F46D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50" r="26650"/>
          <a:stretch/>
        </p:blipFill>
        <p:spPr/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8BBCF6-2B40-5520-5644-8B392D21C1E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Doran academy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406CB4-E4D5-97C2-AEE7-21F92E34E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4D06F93-BADF-B868-37D1-DA06AE928C1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409509" y="2743200"/>
            <a:ext cx="6088565" cy="3959352"/>
          </a:xfrm>
        </p:spPr>
        <p:txBody>
          <a:bodyPr>
            <a:normAutofit/>
          </a:bodyPr>
          <a:lstStyle/>
          <a:p>
            <a:pPr marL="1270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</a:rPr>
              <a:t>Singleton</a:t>
            </a:r>
          </a:p>
          <a:p>
            <a:pPr marL="1270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</a:rPr>
              <a:t>Observer</a:t>
            </a:r>
          </a:p>
          <a:p>
            <a:pPr marL="1270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</a:rPr>
              <a:t>Proxy</a:t>
            </a:r>
          </a:p>
          <a:p>
            <a:pPr marL="1270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</a:rPr>
              <a:t>…</a:t>
            </a:r>
          </a:p>
          <a:p>
            <a:pPr marL="1270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sz="1800" dirty="0">
              <a:effectLst/>
              <a:latin typeface="Palatino Linotype" panose="02040502050505030304" pitchFamily="18" charset="0"/>
              <a:ea typeface="Palatino Linotype" panose="02040502050505030304" pitchFamily="18" charset="0"/>
              <a:cs typeface="Palatino Linotype" panose="02040502050505030304" pitchFamily="18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A297CFA-6E96-2C78-BAF9-FECDA0D2C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Bonus:</a:t>
            </a:r>
            <a:br>
              <a:rPr lang="en-US" dirty="0"/>
            </a:br>
            <a:r>
              <a:rPr lang="en-US" dirty="0"/>
              <a:t>design patterns</a:t>
            </a:r>
          </a:p>
        </p:txBody>
      </p:sp>
    </p:spTree>
    <p:extLst>
      <p:ext uri="{BB962C8B-B14F-4D97-AF65-F5344CB8AC3E}">
        <p14:creationId xmlns:p14="http://schemas.microsoft.com/office/powerpoint/2010/main" val="2772916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7574BA57-B0B5-8D24-E04D-5D19962F46D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50" r="26650"/>
          <a:stretch/>
        </p:blipFill>
        <p:spPr/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8BBCF6-2B40-5520-5644-8B392D21C1E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Doran academy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406CB4-E4D5-97C2-AEE7-21F92E34E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4D06F93-BADF-B868-37D1-DA06AE928C1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409509" y="2743200"/>
            <a:ext cx="6088565" cy="3959352"/>
          </a:xfrm>
        </p:spPr>
        <p:txBody>
          <a:bodyPr>
            <a:normAutofit/>
          </a:bodyPr>
          <a:lstStyle/>
          <a:p>
            <a:pPr marL="1270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</a:rPr>
              <a:t>Monolithic</a:t>
            </a:r>
          </a:p>
          <a:p>
            <a:pPr marL="1270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</a:rPr>
              <a:t>Microservice</a:t>
            </a:r>
          </a:p>
          <a:p>
            <a:pPr marL="1270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</a:rPr>
              <a:t>Test Driven</a:t>
            </a:r>
          </a:p>
          <a:p>
            <a:pPr marL="1270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</a:rPr>
              <a:t>…</a:t>
            </a:r>
            <a:endParaRPr lang="en-US" sz="1800" dirty="0">
              <a:effectLst/>
              <a:latin typeface="Palatino Linotype" panose="02040502050505030304" pitchFamily="18" charset="0"/>
              <a:ea typeface="Palatino Linotype" panose="02040502050505030304" pitchFamily="18" charset="0"/>
              <a:cs typeface="Palatino Linotype" panose="02040502050505030304" pitchFamily="18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A297CFA-6E96-2C78-BAF9-FECDA0D2C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Bonus:</a:t>
            </a:r>
            <a:br>
              <a:rPr lang="en-US" dirty="0"/>
            </a:br>
            <a:r>
              <a:rPr lang="en-US" dirty="0"/>
              <a:t>design strategies</a:t>
            </a:r>
          </a:p>
        </p:txBody>
      </p:sp>
    </p:spTree>
    <p:extLst>
      <p:ext uri="{BB962C8B-B14F-4D97-AF65-F5344CB8AC3E}">
        <p14:creationId xmlns:p14="http://schemas.microsoft.com/office/powerpoint/2010/main" val="17861828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Placeholder 19" descr="Statues along the top of a building">
            <a:extLst>
              <a:ext uri="{FF2B5EF4-FFF2-40B4-BE49-F238E27FC236}">
                <a16:creationId xmlns:a16="http://schemas.microsoft.com/office/drawing/2014/main" id="{A1AB49CF-A20A-C64A-C665-4B7DE9AD85B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878276F-2C35-AA75-5D1D-B56CD313AC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BF924F-1A71-6C10-3632-77828D347DA1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dirty="0"/>
              <a:t>WEBSITES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6232E85-53ED-D776-C606-9789E13CE9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73753" y="1380612"/>
            <a:ext cx="2276856" cy="829188"/>
          </a:xfrm>
        </p:spPr>
        <p:txBody>
          <a:bodyPr/>
          <a:lstStyle/>
          <a:p>
            <a:r>
              <a:rPr lang="en-US" dirty="0"/>
              <a:t>www.python.org</a:t>
            </a:r>
          </a:p>
          <a:p>
            <a:r>
              <a:rPr lang="en-US" dirty="0"/>
              <a:t>www.realpython.com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7EC7CF9-EBDD-A343-7CE2-A71832EA4CD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873753" y="2794000"/>
            <a:ext cx="2276856" cy="711200"/>
          </a:xfrm>
        </p:spPr>
        <p:txBody>
          <a:bodyPr/>
          <a:lstStyle/>
          <a:p>
            <a:r>
              <a:rPr lang="en-US" dirty="0"/>
              <a:t>TEXTS</a:t>
            </a:r>
          </a:p>
          <a:p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E08AF22-F0F9-B001-2CCF-2DFA7E8F94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873752" y="3291708"/>
            <a:ext cx="4116260" cy="518292"/>
          </a:xfrm>
        </p:spPr>
        <p:txBody>
          <a:bodyPr/>
          <a:lstStyle/>
          <a:p>
            <a:r>
              <a:rPr lang="en-US" dirty="0"/>
              <a:t>Depends on Instructor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E2E74ED8-C23D-ECFC-26A9-C078C00758C4}"/>
              </a:ext>
            </a:extLst>
          </p:cNvPr>
          <p:cNvSpPr txBox="1">
            <a:spLocks/>
          </p:cNvSpPr>
          <p:nvPr/>
        </p:nvSpPr>
        <p:spPr>
          <a:xfrm>
            <a:off x="8922956" y="850260"/>
            <a:ext cx="2276856" cy="7112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tx1">
                  <a:lumMod val="50000"/>
                </a:schemeClr>
              </a:buClr>
              <a:buFont typeface="Arial" pitchFamily="34" charset="0"/>
              <a:buNone/>
              <a:defRPr sz="2400" b="0" i="0" kern="1200" cap="all" baseline="0">
                <a:solidFill>
                  <a:schemeClr val="accent4">
                    <a:lumMod val="75000"/>
                  </a:schemeClr>
                </a:solidFill>
                <a:latin typeface="+mn-lt"/>
                <a:ea typeface="+mn-ea"/>
                <a:cs typeface="Gill Sans Light" panose="020B0302020104020203" pitchFamily="34" charset="-79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>
                  <a:lumMod val="50000"/>
                </a:schemeClr>
              </a:buClr>
              <a:buFont typeface="Arial" pitchFamily="34" charset="0"/>
              <a:buNone/>
              <a:defRPr sz="2000" b="1" i="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Gill Sans Light" panose="020B0302020104020203" pitchFamily="34" charset="-79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>
                  <a:lumMod val="50000"/>
                </a:schemeClr>
              </a:buClr>
              <a:buFont typeface="Arial" pitchFamily="34" charset="0"/>
              <a:buNone/>
              <a:defRPr sz="1800" b="1" i="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Gill Sans Light" panose="020B0302020104020203" pitchFamily="34" charset="-79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>
                  <a:lumMod val="50000"/>
                </a:schemeClr>
              </a:buClr>
              <a:buFont typeface="Arial" pitchFamily="34" charset="0"/>
              <a:buNone/>
              <a:defRPr sz="1600" b="1" i="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Gill Sans Light" panose="020B0302020104020203" pitchFamily="34" charset="-79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>
                  <a:lumMod val="50000"/>
                </a:schemeClr>
              </a:buClr>
              <a:buFont typeface="Arial" pitchFamily="34" charset="0"/>
              <a:buNone/>
              <a:defRPr sz="1600" b="1" i="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Gill Sans Light" panose="020B0302020104020203" pitchFamily="34" charset="-79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None/>
              <a:defRPr sz="16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None/>
              <a:defRPr sz="16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None/>
              <a:defRPr sz="16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None/>
              <a:defRPr sz="16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Prerequisites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349A0495-EE7B-01ED-5CA3-B8ADAFD2F591}"/>
              </a:ext>
            </a:extLst>
          </p:cNvPr>
          <p:cNvSpPr txBox="1">
            <a:spLocks/>
          </p:cNvSpPr>
          <p:nvPr/>
        </p:nvSpPr>
        <p:spPr>
          <a:xfrm>
            <a:off x="8922956" y="1380612"/>
            <a:ext cx="2276856" cy="12627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46888" indent="-246888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accent2">
                  <a:lumMod val="20000"/>
                  <a:lumOff val="80000"/>
                </a:schemeClr>
              </a:buClr>
              <a:buFont typeface="Arial" pitchFamily="34" charset="0"/>
              <a:buChar char="•"/>
              <a:defRPr sz="1600" b="0" i="0" kern="120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Gill Sans Light" panose="020B0302020104020203" pitchFamily="34" charset="-79"/>
              </a:defRPr>
            </a:lvl1pPr>
            <a:lvl2pPr marL="548640" indent="-246888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tx1">
                  <a:lumMod val="50000"/>
                </a:schemeClr>
              </a:buClr>
              <a:buFont typeface="Arial" pitchFamily="34" charset="0"/>
              <a:buChar char="•"/>
              <a:defRPr sz="1800" b="0" i="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Gill Sans Light" panose="020B0302020104020203" pitchFamily="34" charset="-79"/>
              </a:defRPr>
            </a:lvl2pPr>
            <a:lvl3pPr marL="850392" indent="-246888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tx1">
                  <a:lumMod val="50000"/>
                </a:schemeClr>
              </a:buClr>
              <a:buFont typeface="Arial" pitchFamily="34" charset="0"/>
              <a:buChar char="•"/>
              <a:defRPr sz="1600" b="0" i="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Gill Sans Light" panose="020B0302020104020203" pitchFamily="34" charset="-79"/>
              </a:defRPr>
            </a:lvl3pPr>
            <a:lvl4pPr marL="1152144" indent="-246888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tx1">
                  <a:lumMod val="50000"/>
                </a:schemeClr>
              </a:buClr>
              <a:buFont typeface="Arial" pitchFamily="34" charset="0"/>
              <a:buChar char="•"/>
              <a:defRPr sz="1400" b="0" i="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Gill Sans Light" panose="020B0302020104020203" pitchFamily="34" charset="-79"/>
              </a:defRPr>
            </a:lvl4pPr>
            <a:lvl5pPr marL="1453896" indent="-246888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tx1">
                  <a:lumMod val="50000"/>
                </a:schemeClr>
              </a:buClr>
              <a:buFont typeface="Arial" pitchFamily="34" charset="0"/>
              <a:buChar char="•"/>
              <a:defRPr sz="1400" b="0" i="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Gill Sans Light" panose="020B0302020104020203" pitchFamily="34" charset="-79"/>
              </a:defRPr>
            </a:lvl5pPr>
            <a:lvl6pPr marL="1755648" indent="-2468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-2468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59152" indent="-2468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60904" indent="-2468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Python Fundamentals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9F673AB4-9937-232B-14D8-EB47719AB537}"/>
              </a:ext>
            </a:extLst>
          </p:cNvPr>
          <p:cNvSpPr txBox="1">
            <a:spLocks/>
          </p:cNvSpPr>
          <p:nvPr/>
        </p:nvSpPr>
        <p:spPr>
          <a:xfrm>
            <a:off x="4875212" y="4165600"/>
            <a:ext cx="2667000" cy="7112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tx1">
                  <a:lumMod val="50000"/>
                </a:schemeClr>
              </a:buClr>
              <a:buFont typeface="Arial" pitchFamily="34" charset="0"/>
              <a:buNone/>
              <a:defRPr sz="2400" b="0" i="0" kern="1200" cap="all" baseline="0">
                <a:solidFill>
                  <a:schemeClr val="accent4">
                    <a:lumMod val="75000"/>
                  </a:schemeClr>
                </a:solidFill>
                <a:latin typeface="+mn-lt"/>
                <a:ea typeface="+mn-ea"/>
                <a:cs typeface="Gill Sans Light" panose="020B0302020104020203" pitchFamily="34" charset="-79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>
                  <a:lumMod val="50000"/>
                </a:schemeClr>
              </a:buClr>
              <a:buFont typeface="Arial" pitchFamily="34" charset="0"/>
              <a:buNone/>
              <a:defRPr sz="2000" b="1" i="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Gill Sans Light" panose="020B0302020104020203" pitchFamily="34" charset="-79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>
                  <a:lumMod val="50000"/>
                </a:schemeClr>
              </a:buClr>
              <a:buFont typeface="Arial" pitchFamily="34" charset="0"/>
              <a:buNone/>
              <a:defRPr sz="1800" b="1" i="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Gill Sans Light" panose="020B0302020104020203" pitchFamily="34" charset="-79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>
                  <a:lumMod val="50000"/>
                </a:schemeClr>
              </a:buClr>
              <a:buFont typeface="Arial" pitchFamily="34" charset="0"/>
              <a:buNone/>
              <a:defRPr sz="1600" b="1" i="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Gill Sans Light" panose="020B0302020104020203" pitchFamily="34" charset="-79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>
                  <a:lumMod val="50000"/>
                </a:schemeClr>
              </a:buClr>
              <a:buFont typeface="Arial" pitchFamily="34" charset="0"/>
              <a:buNone/>
              <a:defRPr sz="1600" b="1" i="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Gill Sans Light" panose="020B0302020104020203" pitchFamily="34" charset="-79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None/>
              <a:defRPr sz="16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None/>
              <a:defRPr sz="16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None/>
              <a:defRPr sz="16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None/>
              <a:defRPr sz="16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Suggested Time</a:t>
            </a:r>
          </a:p>
          <a:p>
            <a:endParaRPr lang="en-US" dirty="0"/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FE4E8978-B6F5-F15C-D490-7301E8DAAA9F}"/>
              </a:ext>
            </a:extLst>
          </p:cNvPr>
          <p:cNvSpPr txBox="1">
            <a:spLocks/>
          </p:cNvSpPr>
          <p:nvPr/>
        </p:nvSpPr>
        <p:spPr>
          <a:xfrm>
            <a:off x="4873752" y="4587108"/>
            <a:ext cx="4116260" cy="5182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46888" indent="-246888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accent2">
                  <a:lumMod val="20000"/>
                  <a:lumOff val="80000"/>
                </a:schemeClr>
              </a:buClr>
              <a:buFont typeface="Arial" pitchFamily="34" charset="0"/>
              <a:buChar char="•"/>
              <a:defRPr sz="1600" b="0" i="0" kern="120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Gill Sans Light" panose="020B0302020104020203" pitchFamily="34" charset="-79"/>
              </a:defRPr>
            </a:lvl1pPr>
            <a:lvl2pPr marL="548640" indent="-246888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tx1">
                  <a:lumMod val="50000"/>
                </a:schemeClr>
              </a:buClr>
              <a:buFont typeface="Arial" pitchFamily="34" charset="0"/>
              <a:buChar char="•"/>
              <a:defRPr sz="1800" b="0" i="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Gill Sans Light" panose="020B0302020104020203" pitchFamily="34" charset="-79"/>
              </a:defRPr>
            </a:lvl2pPr>
            <a:lvl3pPr marL="850392" indent="-246888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tx1">
                  <a:lumMod val="50000"/>
                </a:schemeClr>
              </a:buClr>
              <a:buFont typeface="Arial" pitchFamily="34" charset="0"/>
              <a:buChar char="•"/>
              <a:defRPr sz="1600" b="0" i="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Gill Sans Light" panose="020B0302020104020203" pitchFamily="34" charset="-79"/>
              </a:defRPr>
            </a:lvl3pPr>
            <a:lvl4pPr marL="1152144" indent="-246888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tx1">
                  <a:lumMod val="50000"/>
                </a:schemeClr>
              </a:buClr>
              <a:buFont typeface="Arial" pitchFamily="34" charset="0"/>
              <a:buChar char="•"/>
              <a:defRPr sz="1400" b="0" i="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Gill Sans Light" panose="020B0302020104020203" pitchFamily="34" charset="-79"/>
              </a:defRPr>
            </a:lvl4pPr>
            <a:lvl5pPr marL="1453896" indent="-246888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tx1">
                  <a:lumMod val="50000"/>
                </a:schemeClr>
              </a:buClr>
              <a:buFont typeface="Arial" pitchFamily="34" charset="0"/>
              <a:buChar char="•"/>
              <a:defRPr sz="1400" b="0" i="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Gill Sans Light" panose="020B0302020104020203" pitchFamily="34" charset="-79"/>
              </a:defRPr>
            </a:lvl5pPr>
            <a:lvl6pPr marL="1755648" indent="-2468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-2468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59152" indent="-2468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60904" indent="-2468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50 </a:t>
            </a:r>
            <a:r>
              <a:rPr lang="en-US" dirty="0"/>
              <a:t>Hours</a:t>
            </a:r>
          </a:p>
          <a:p>
            <a:endParaRPr lang="en-US" dirty="0"/>
          </a:p>
          <a:p>
            <a:pPr marL="0" indent="0">
              <a:buFont typeface="Arial" pitchFamily="34" charset="0"/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0351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7574BA57-B0B5-8D24-E04D-5D19962F46D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50" r="26650"/>
          <a:stretch/>
        </p:blipFill>
        <p:spPr/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8BBCF6-2B40-5520-5644-8B392D21C1E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Doran academy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406CB4-E4D5-97C2-AEE7-21F92E34E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4D06F93-BADF-B868-37D1-DA06AE928C1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409509" y="2743200"/>
            <a:ext cx="6088565" cy="3352800"/>
          </a:xfrm>
        </p:spPr>
        <p:txBody>
          <a:bodyPr>
            <a:normAutofit/>
          </a:bodyPr>
          <a:lstStyle/>
          <a:p>
            <a:pPr marL="1270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</a:rPr>
              <a:t>Introduction to Databases</a:t>
            </a:r>
          </a:p>
          <a:p>
            <a:pPr marL="127000" marR="0">
              <a:lnSpc>
                <a:spcPct val="150000"/>
              </a:lnSpc>
              <a:spcBef>
                <a:spcPts val="680"/>
              </a:spcBef>
              <a:spcAft>
                <a:spcPts val="0"/>
              </a:spcAft>
            </a:pPr>
            <a:r>
              <a:rPr lang="en-US" sz="1800" dirty="0">
                <a:effectLst/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</a:rPr>
              <a:t>Database Concepts</a:t>
            </a:r>
          </a:p>
          <a:p>
            <a:pPr marL="127000" marR="634365">
              <a:lnSpc>
                <a:spcPct val="150000"/>
              </a:lnSpc>
              <a:spcBef>
                <a:spcPts val="680"/>
              </a:spcBef>
              <a:spcAft>
                <a:spcPts val="0"/>
              </a:spcAft>
            </a:pPr>
            <a:r>
              <a:rPr lang="en-US" sz="1800" dirty="0">
                <a:effectLst/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</a:rPr>
              <a:t>Keys</a:t>
            </a:r>
          </a:p>
          <a:p>
            <a:pPr marL="127000" marR="634365">
              <a:lnSpc>
                <a:spcPct val="150000"/>
              </a:lnSpc>
              <a:spcBef>
                <a:spcPts val="680"/>
              </a:spcBef>
              <a:spcAft>
                <a:spcPts val="0"/>
              </a:spcAft>
            </a:pPr>
            <a:r>
              <a:rPr lang="en-US" sz="1800" dirty="0">
                <a:effectLst/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</a:rPr>
              <a:t>Introduction to SQlite</a:t>
            </a:r>
          </a:p>
          <a:p>
            <a:pPr marL="127000" marR="634365">
              <a:lnSpc>
                <a:spcPct val="150000"/>
              </a:lnSpc>
              <a:spcBef>
                <a:spcPts val="680"/>
              </a:spcBef>
            </a:pPr>
            <a:r>
              <a:rPr lang="en-US" sz="1800" dirty="0">
                <a:effectLst/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</a:rPr>
              <a:t>CRUD on SQlite</a:t>
            </a:r>
          </a:p>
          <a:p>
            <a:pPr marL="127000" marR="634365">
              <a:lnSpc>
                <a:spcPct val="150000"/>
              </a:lnSpc>
              <a:spcBef>
                <a:spcPts val="680"/>
              </a:spcBef>
            </a:pPr>
            <a:r>
              <a:rPr lang="en-US" sz="1800" dirty="0">
                <a:latin typeface="Palatino Linotype" panose="02040502050505030304" pitchFamily="18" charset="0"/>
              </a:rPr>
              <a:t>Introducing ‘Cursor’</a:t>
            </a:r>
            <a:endParaRPr lang="en-US" sz="1800" dirty="0"/>
          </a:p>
          <a:p>
            <a:pPr marL="127000" marR="634365">
              <a:lnSpc>
                <a:spcPct val="150000"/>
              </a:lnSpc>
              <a:spcBef>
                <a:spcPts val="680"/>
              </a:spcBef>
              <a:spcAft>
                <a:spcPts val="0"/>
              </a:spcAft>
            </a:pPr>
            <a:endParaRPr lang="en-US" sz="1800" dirty="0">
              <a:effectLst/>
              <a:latin typeface="Palatino Linotype" panose="02040502050505030304" pitchFamily="18" charset="0"/>
              <a:ea typeface="Palatino Linotype" panose="02040502050505030304" pitchFamily="18" charset="0"/>
              <a:cs typeface="Palatino Linotype" panose="02040502050505030304" pitchFamily="18" charset="0"/>
            </a:endParaRPr>
          </a:p>
          <a:p>
            <a:pPr marL="127000" marR="634365">
              <a:lnSpc>
                <a:spcPct val="150000"/>
              </a:lnSpc>
              <a:spcBef>
                <a:spcPts val="680"/>
              </a:spcBef>
              <a:spcAft>
                <a:spcPts val="0"/>
              </a:spcAft>
            </a:pPr>
            <a:endParaRPr lang="en-US" sz="1800" dirty="0">
              <a:effectLst/>
              <a:latin typeface="Palatino Linotype" panose="02040502050505030304" pitchFamily="18" charset="0"/>
              <a:ea typeface="Palatino Linotype" panose="02040502050505030304" pitchFamily="18" charset="0"/>
              <a:cs typeface="Palatino Linotype" panose="02040502050505030304" pitchFamily="18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A297CFA-6E96-2C78-BAF9-FECDA0D2C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with databases – p1</a:t>
            </a:r>
          </a:p>
        </p:txBody>
      </p:sp>
    </p:spTree>
    <p:extLst>
      <p:ext uri="{BB962C8B-B14F-4D97-AF65-F5344CB8AC3E}">
        <p14:creationId xmlns:p14="http://schemas.microsoft.com/office/powerpoint/2010/main" val="1779294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9DBB63A-DF09-2F40-2A91-91C62E78F9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536" y="304800"/>
            <a:ext cx="7013448" cy="1066800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Document History</a:t>
            </a:r>
            <a:endParaRPr lang="en-US" dirty="0"/>
          </a:p>
        </p:txBody>
      </p:sp>
      <p:pic>
        <p:nvPicPr>
          <p:cNvPr id="4" name="Picture Placeholder 3" descr="Stamps with alphabet letters">
            <a:extLst>
              <a:ext uri="{FF2B5EF4-FFF2-40B4-BE49-F238E27FC236}">
                <a16:creationId xmlns:a16="http://schemas.microsoft.com/office/drawing/2014/main" id="{EB0CAA8D-A852-C4A7-5B8F-CCB921FFB6C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169537" y="0"/>
            <a:ext cx="2587752" cy="6858000"/>
          </a:xfrm>
          <a:prstGeom prst="rect">
            <a:avLst/>
          </a:prstGeom>
        </p:spPr>
      </p:pic>
      <p:graphicFrame>
        <p:nvGraphicFramePr>
          <p:cNvPr id="2" name="Table 4">
            <a:extLst>
              <a:ext uri="{FF2B5EF4-FFF2-40B4-BE49-F238E27FC236}">
                <a16:creationId xmlns:a16="http://schemas.microsoft.com/office/drawing/2014/main" id="{ED961C2C-0EB3-A20A-4198-1330E07347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9912636"/>
              </p:ext>
            </p:extLst>
          </p:nvPr>
        </p:nvGraphicFramePr>
        <p:xfrm>
          <a:off x="303212" y="1828800"/>
          <a:ext cx="8610600" cy="25958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435100">
                  <a:extLst>
                    <a:ext uri="{9D8B030D-6E8A-4147-A177-3AD203B41FA5}">
                      <a16:colId xmlns:a16="http://schemas.microsoft.com/office/drawing/2014/main" val="3243445849"/>
                    </a:ext>
                  </a:extLst>
                </a:gridCol>
                <a:gridCol w="1435100">
                  <a:extLst>
                    <a:ext uri="{9D8B030D-6E8A-4147-A177-3AD203B41FA5}">
                      <a16:colId xmlns:a16="http://schemas.microsoft.com/office/drawing/2014/main" val="125133149"/>
                    </a:ext>
                  </a:extLst>
                </a:gridCol>
                <a:gridCol w="1435100">
                  <a:extLst>
                    <a:ext uri="{9D8B030D-6E8A-4147-A177-3AD203B41FA5}">
                      <a16:colId xmlns:a16="http://schemas.microsoft.com/office/drawing/2014/main" val="3007995781"/>
                    </a:ext>
                  </a:extLst>
                </a:gridCol>
                <a:gridCol w="1435100">
                  <a:extLst>
                    <a:ext uri="{9D8B030D-6E8A-4147-A177-3AD203B41FA5}">
                      <a16:colId xmlns:a16="http://schemas.microsoft.com/office/drawing/2014/main" val="1288522877"/>
                    </a:ext>
                  </a:extLst>
                </a:gridCol>
                <a:gridCol w="1435100">
                  <a:extLst>
                    <a:ext uri="{9D8B030D-6E8A-4147-A177-3AD203B41FA5}">
                      <a16:colId xmlns:a16="http://schemas.microsoft.com/office/drawing/2014/main" val="971977188"/>
                    </a:ext>
                  </a:extLst>
                </a:gridCol>
                <a:gridCol w="1435100">
                  <a:extLst>
                    <a:ext uri="{9D8B030D-6E8A-4147-A177-3AD203B41FA5}">
                      <a16:colId xmlns:a16="http://schemas.microsoft.com/office/drawing/2014/main" val="35682406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Author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Version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Revision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Date / 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Department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Validity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89544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Mehdi Shokri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1.0.0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16-05-2023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Development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 Months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8525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93190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51174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6425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66442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58806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92166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7574BA57-B0B5-8D24-E04D-5D19962F46D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50" r="26650"/>
          <a:stretch/>
        </p:blipFill>
        <p:spPr/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8BBCF6-2B40-5520-5644-8B392D21C1E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Doran academy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406CB4-E4D5-97C2-AEE7-21F92E34E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4D06F93-BADF-B868-37D1-DA06AE928C1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409509" y="2743200"/>
            <a:ext cx="6088565" cy="3352800"/>
          </a:xfrm>
        </p:spPr>
        <p:txBody>
          <a:bodyPr>
            <a:normAutofit/>
          </a:bodyPr>
          <a:lstStyle/>
          <a:p>
            <a:pPr marL="1270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</a:rPr>
              <a:t>Tools of the Trade in Big Databases</a:t>
            </a:r>
          </a:p>
          <a:p>
            <a:pPr marL="1270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Palatino Linotype" panose="02040502050505030304" pitchFamily="18" charset="0"/>
              </a:rPr>
              <a:t>Configuring MySQL</a:t>
            </a:r>
          </a:p>
          <a:p>
            <a:pPr marL="1270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Palatino Linotype" panose="02040502050505030304" pitchFamily="18" charset="0"/>
              </a:rPr>
              <a:t>Connection Error Handling </a:t>
            </a:r>
            <a:endParaRPr lang="en-US" sz="1800" dirty="0"/>
          </a:p>
          <a:p>
            <a:pPr marL="1270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</a:rPr>
              <a:t>CRUD in MySQL</a:t>
            </a:r>
          </a:p>
          <a:p>
            <a:pPr marL="127000" marR="634365">
              <a:lnSpc>
                <a:spcPct val="150000"/>
              </a:lnSpc>
              <a:spcBef>
                <a:spcPts val="680"/>
              </a:spcBef>
              <a:spcAft>
                <a:spcPts val="0"/>
              </a:spcAft>
            </a:pPr>
            <a:endParaRPr lang="en-US" sz="1800" dirty="0">
              <a:effectLst/>
              <a:latin typeface="Palatino Linotype" panose="02040502050505030304" pitchFamily="18" charset="0"/>
              <a:ea typeface="Palatino Linotype" panose="02040502050505030304" pitchFamily="18" charset="0"/>
              <a:cs typeface="Palatino Linotype" panose="02040502050505030304" pitchFamily="18" charset="0"/>
            </a:endParaRPr>
          </a:p>
          <a:p>
            <a:pPr marL="127000" marR="634365">
              <a:lnSpc>
                <a:spcPct val="150000"/>
              </a:lnSpc>
              <a:spcBef>
                <a:spcPts val="680"/>
              </a:spcBef>
              <a:spcAft>
                <a:spcPts val="0"/>
              </a:spcAft>
            </a:pPr>
            <a:endParaRPr lang="en-US" sz="1800" dirty="0">
              <a:effectLst/>
              <a:latin typeface="Palatino Linotype" panose="02040502050505030304" pitchFamily="18" charset="0"/>
              <a:ea typeface="Palatino Linotype" panose="02040502050505030304" pitchFamily="18" charset="0"/>
              <a:cs typeface="Palatino Linotype" panose="02040502050505030304" pitchFamily="18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A297CFA-6E96-2C78-BAF9-FECDA0D2C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with databases – p2</a:t>
            </a:r>
          </a:p>
        </p:txBody>
      </p:sp>
    </p:spTree>
    <p:extLst>
      <p:ext uri="{BB962C8B-B14F-4D97-AF65-F5344CB8AC3E}">
        <p14:creationId xmlns:p14="http://schemas.microsoft.com/office/powerpoint/2010/main" val="848310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7574BA57-B0B5-8D24-E04D-5D19962F46D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50" r="26650"/>
          <a:stretch/>
        </p:blipFill>
        <p:spPr/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8BBCF6-2B40-5520-5644-8B392D21C1E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Doran academy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406CB4-E4D5-97C2-AEE7-21F92E34E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4D06F93-BADF-B868-37D1-DA06AE928C1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409509" y="2743200"/>
            <a:ext cx="6088565" cy="3352800"/>
          </a:xfrm>
        </p:spPr>
        <p:txBody>
          <a:bodyPr>
            <a:normAutofit/>
          </a:bodyPr>
          <a:lstStyle/>
          <a:p>
            <a:pPr marL="1270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</a:rPr>
              <a:t>What Are Virtual Environments?</a:t>
            </a:r>
          </a:p>
          <a:p>
            <a:pPr marL="1270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</a:rPr>
              <a:t>Why Do We Need a VE?</a:t>
            </a:r>
          </a:p>
          <a:p>
            <a:pPr marL="1270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</a:rPr>
              <a:t>Package Managers</a:t>
            </a:r>
          </a:p>
          <a:p>
            <a:pPr marL="1270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</a:rPr>
              <a:t>Conda vs Pip vs Poetry vs Pipenv</a:t>
            </a:r>
          </a:p>
          <a:p>
            <a:pPr marL="1270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</a:rPr>
              <a:t>Virtualenv and VirtualenvWrapper</a:t>
            </a:r>
          </a:p>
          <a:p>
            <a:pPr marL="1270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</a:rPr>
              <a:t>Creating and Configuring a VE </a:t>
            </a:r>
            <a:endParaRPr lang="en-US" sz="1800" dirty="0">
              <a:effectLst/>
              <a:latin typeface="Palatino Linotype" panose="02040502050505030304" pitchFamily="18" charset="0"/>
              <a:ea typeface="Palatino Linotype" panose="02040502050505030304" pitchFamily="18" charset="0"/>
              <a:cs typeface="Palatino Linotype" panose="02040502050505030304" pitchFamily="18" charset="0"/>
            </a:endParaRPr>
          </a:p>
          <a:p>
            <a:pPr marL="127000" marR="634365">
              <a:lnSpc>
                <a:spcPct val="150000"/>
              </a:lnSpc>
              <a:spcBef>
                <a:spcPts val="680"/>
              </a:spcBef>
              <a:spcAft>
                <a:spcPts val="0"/>
              </a:spcAft>
            </a:pPr>
            <a:endParaRPr lang="en-US" sz="1800" dirty="0">
              <a:effectLst/>
              <a:latin typeface="Palatino Linotype" panose="02040502050505030304" pitchFamily="18" charset="0"/>
              <a:ea typeface="Palatino Linotype" panose="02040502050505030304" pitchFamily="18" charset="0"/>
              <a:cs typeface="Palatino Linotype" panose="02040502050505030304" pitchFamily="18" charset="0"/>
            </a:endParaRPr>
          </a:p>
          <a:p>
            <a:pPr marL="127000" marR="634365">
              <a:lnSpc>
                <a:spcPct val="150000"/>
              </a:lnSpc>
              <a:spcBef>
                <a:spcPts val="680"/>
              </a:spcBef>
              <a:spcAft>
                <a:spcPts val="0"/>
              </a:spcAft>
            </a:pPr>
            <a:endParaRPr lang="en-US" sz="1800" dirty="0">
              <a:effectLst/>
              <a:latin typeface="Palatino Linotype" panose="02040502050505030304" pitchFamily="18" charset="0"/>
              <a:ea typeface="Palatino Linotype" panose="02040502050505030304" pitchFamily="18" charset="0"/>
              <a:cs typeface="Palatino Linotype" panose="02040502050505030304" pitchFamily="18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A297CFA-6E96-2C78-BAF9-FECDA0D2C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 environments</a:t>
            </a:r>
          </a:p>
        </p:txBody>
      </p:sp>
    </p:spTree>
    <p:extLst>
      <p:ext uri="{BB962C8B-B14F-4D97-AF65-F5344CB8AC3E}">
        <p14:creationId xmlns:p14="http://schemas.microsoft.com/office/powerpoint/2010/main" val="31115552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7574BA57-B0B5-8D24-E04D-5D19962F46D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50" r="26650"/>
          <a:stretch/>
        </p:blipFill>
        <p:spPr/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8BBCF6-2B40-5520-5644-8B392D21C1E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Doran academy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406CB4-E4D5-97C2-AEE7-21F92E34E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4D06F93-BADF-B868-37D1-DA06AE928C1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409509" y="2743200"/>
            <a:ext cx="6088565" cy="3200400"/>
          </a:xfrm>
        </p:spPr>
        <p:txBody>
          <a:bodyPr>
            <a:normAutofit/>
          </a:bodyPr>
          <a:lstStyle/>
          <a:p>
            <a:pPr marL="1270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</a:rPr>
              <a:t>Introduction</a:t>
            </a:r>
          </a:p>
          <a:p>
            <a:pPr marL="1270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</a:rPr>
              <a:t>Conditional Expressions</a:t>
            </a:r>
          </a:p>
          <a:p>
            <a:pPr marL="1270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</a:rPr>
              <a:t>Filters</a:t>
            </a:r>
          </a:p>
          <a:p>
            <a:pPr marL="1270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</a:rPr>
              <a:t>List Comprehensions</a:t>
            </a:r>
          </a:p>
          <a:p>
            <a:pPr marL="1270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</a:rPr>
              <a:t>Set and Dictionary Comprehensions</a:t>
            </a:r>
          </a:p>
          <a:p>
            <a:pPr marL="1270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</a:rPr>
              <a:t>Generator Expressions</a:t>
            </a:r>
          </a:p>
          <a:p>
            <a:pPr marL="1270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</a:rPr>
              <a:t>Nested Comprehensions</a:t>
            </a:r>
          </a:p>
          <a:p>
            <a:pPr marL="127000" marR="634365">
              <a:lnSpc>
                <a:spcPct val="150000"/>
              </a:lnSpc>
              <a:spcBef>
                <a:spcPts val="680"/>
              </a:spcBef>
              <a:spcAft>
                <a:spcPts val="0"/>
              </a:spcAft>
            </a:pPr>
            <a:endParaRPr lang="en-US" sz="1800" dirty="0">
              <a:effectLst/>
              <a:latin typeface="Palatino Linotype" panose="02040502050505030304" pitchFamily="18" charset="0"/>
              <a:ea typeface="Palatino Linotype" panose="02040502050505030304" pitchFamily="18" charset="0"/>
              <a:cs typeface="Palatino Linotype" panose="02040502050505030304" pitchFamily="18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A297CFA-6E96-2C78-BAF9-FECDA0D2C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comprehensions</a:t>
            </a:r>
          </a:p>
        </p:txBody>
      </p:sp>
    </p:spTree>
    <p:extLst>
      <p:ext uri="{BB962C8B-B14F-4D97-AF65-F5344CB8AC3E}">
        <p14:creationId xmlns:p14="http://schemas.microsoft.com/office/powerpoint/2010/main" val="1306839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7574BA57-B0B5-8D24-E04D-5D19962F46D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50" r="26650"/>
          <a:stretch/>
        </p:blipFill>
        <p:spPr/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8BBCF6-2B40-5520-5644-8B392D21C1E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Doran academy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406CB4-E4D5-97C2-AEE7-21F92E34E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4D06F93-BADF-B868-37D1-DA06AE928C1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409509" y="2743200"/>
            <a:ext cx="6088565" cy="3200400"/>
          </a:xfrm>
        </p:spPr>
        <p:txBody>
          <a:bodyPr>
            <a:normAutofit/>
          </a:bodyPr>
          <a:lstStyle/>
          <a:p>
            <a:pPr marL="1270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</a:rPr>
              <a:t>Functions as ‘First Class Objects’</a:t>
            </a:r>
          </a:p>
          <a:p>
            <a:pPr marL="1270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</a:rPr>
              <a:t>Inner Functions</a:t>
            </a:r>
          </a:p>
          <a:p>
            <a:pPr marL="1270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</a:rPr>
              <a:t>Functions Returning Fu</a:t>
            </a:r>
            <a:r>
              <a:rPr lang="en-US" sz="1800" dirty="0"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</a:rPr>
              <a:t>nctions</a:t>
            </a:r>
          </a:p>
          <a:p>
            <a:pPr marL="1270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</a:rPr>
              <a:t>Wrapper Function</a:t>
            </a:r>
            <a:endParaRPr lang="en-US" sz="1800" dirty="0">
              <a:latin typeface="Palatino Linotype" panose="02040502050505030304" pitchFamily="18" charset="0"/>
              <a:ea typeface="Palatino Linotype" panose="02040502050505030304" pitchFamily="18" charset="0"/>
              <a:cs typeface="Palatino Linotype" panose="02040502050505030304" pitchFamily="18" charset="0"/>
            </a:endParaRPr>
          </a:p>
          <a:p>
            <a:pPr marL="1270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</a:rPr>
              <a:t>Reusable Decorators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A297CFA-6E96-2C78-BAF9-FECDA0D2C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decorators</a:t>
            </a:r>
          </a:p>
        </p:txBody>
      </p:sp>
    </p:spTree>
    <p:extLst>
      <p:ext uri="{BB962C8B-B14F-4D97-AF65-F5344CB8AC3E}">
        <p14:creationId xmlns:p14="http://schemas.microsoft.com/office/powerpoint/2010/main" val="1119758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7574BA57-B0B5-8D24-E04D-5D19962F46D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50" r="26650"/>
          <a:stretch/>
        </p:blipFill>
        <p:spPr/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8BBCF6-2B40-5520-5644-8B392D21C1E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Doran academy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406CB4-E4D5-97C2-AEE7-21F92E34E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4D06F93-BADF-B868-37D1-DA06AE928C1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409509" y="2743200"/>
            <a:ext cx="6088565" cy="3200400"/>
          </a:xfrm>
        </p:spPr>
        <p:txBody>
          <a:bodyPr>
            <a:normAutofit/>
          </a:bodyPr>
          <a:lstStyle/>
          <a:p>
            <a:pPr marL="1270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</a:rPr>
              <a:t>Stateless Data Types</a:t>
            </a:r>
          </a:p>
          <a:p>
            <a:pPr marL="1270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</a:rPr>
              <a:t>Yield vs Return</a:t>
            </a:r>
          </a:p>
          <a:p>
            <a:pPr marL="1270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</a:rPr>
              <a:t>Built-in Generator</a:t>
            </a:r>
          </a:p>
          <a:p>
            <a:pPr marL="1270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</a:rPr>
              <a:t>Custom Generator</a:t>
            </a:r>
          </a:p>
          <a:p>
            <a:pPr marL="1270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</a:rPr>
              <a:t>Memory Efficiency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A297CFA-6E96-2C78-BAF9-FECDA0D2C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generators</a:t>
            </a:r>
          </a:p>
        </p:txBody>
      </p:sp>
    </p:spTree>
    <p:extLst>
      <p:ext uri="{BB962C8B-B14F-4D97-AF65-F5344CB8AC3E}">
        <p14:creationId xmlns:p14="http://schemas.microsoft.com/office/powerpoint/2010/main" val="2344741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7574BA57-B0B5-8D24-E04D-5D19962F46D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50" r="26650"/>
          <a:stretch/>
        </p:blipFill>
        <p:spPr/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8BBCF6-2B40-5520-5644-8B392D21C1E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Doran academy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406CB4-E4D5-97C2-AEE7-21F92E34E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4D06F93-BADF-B868-37D1-DA06AE928C1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409509" y="2743200"/>
            <a:ext cx="6088565" cy="3733800"/>
          </a:xfrm>
        </p:spPr>
        <p:txBody>
          <a:bodyPr>
            <a:normAutofit/>
          </a:bodyPr>
          <a:lstStyle/>
          <a:p>
            <a:pPr marL="1270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</a:rPr>
              <a:t>The ‘TYPE’ Function</a:t>
            </a:r>
          </a:p>
          <a:p>
            <a:pPr marL="1270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</a:rPr>
              <a:t>Altering Type of a Class</a:t>
            </a:r>
          </a:p>
          <a:p>
            <a:pPr marL="1270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</a:rPr>
              <a:t>Type vs __new__</a:t>
            </a:r>
          </a:p>
          <a:p>
            <a:pPr marL="1270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</a:rPr>
              <a:t>Meta Classes</a:t>
            </a:r>
          </a:p>
          <a:p>
            <a:pPr marL="1270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</a:rPr>
              <a:t>Custom Class Types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A297CFA-6E96-2C78-BAF9-FECDA0D2C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Meta classes and type</a:t>
            </a:r>
          </a:p>
        </p:txBody>
      </p:sp>
    </p:spTree>
    <p:extLst>
      <p:ext uri="{BB962C8B-B14F-4D97-AF65-F5344CB8AC3E}">
        <p14:creationId xmlns:p14="http://schemas.microsoft.com/office/powerpoint/2010/main" val="423765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7574BA57-B0B5-8D24-E04D-5D19962F46D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50" r="26650"/>
          <a:stretch/>
        </p:blipFill>
        <p:spPr/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8BBCF6-2B40-5520-5644-8B392D21C1E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Doran academy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406CB4-E4D5-97C2-AEE7-21F92E34E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4D06F93-BADF-B868-37D1-DA06AE928C1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409509" y="2743200"/>
            <a:ext cx="6088565" cy="3581400"/>
          </a:xfrm>
        </p:spPr>
        <p:txBody>
          <a:bodyPr>
            <a:normAutofit/>
          </a:bodyPr>
          <a:lstStyle/>
          <a:p>
            <a:pPr marL="1270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</a:rPr>
              <a:t>Duck Typing </a:t>
            </a:r>
          </a:p>
          <a:p>
            <a:pPr marL="1270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</a:rPr>
              <a:t>The Philosophy of Duck Typed Languages</a:t>
            </a:r>
          </a:p>
          <a:p>
            <a:pPr marL="1270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</a:rPr>
              <a:t>Duck Typing and Inheritance</a:t>
            </a:r>
          </a:p>
          <a:p>
            <a:pPr marL="1270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</a:rPr>
              <a:t>Python Viewpoint of Duck Typing</a:t>
            </a:r>
          </a:p>
          <a:p>
            <a:pPr marL="1270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</a:rPr>
              <a:t>Dive Even Deeper</a:t>
            </a:r>
          </a:p>
          <a:p>
            <a:pPr marL="1270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</a:rPr>
              <a:t> Story of a Billionaire Penguin ! </a:t>
            </a:r>
          </a:p>
          <a:p>
            <a:pPr marL="1270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sz="1800" dirty="0">
              <a:effectLst/>
              <a:latin typeface="Palatino Linotype" panose="02040502050505030304" pitchFamily="18" charset="0"/>
              <a:ea typeface="Palatino Linotype" panose="02040502050505030304" pitchFamily="18" charset="0"/>
              <a:cs typeface="Palatino Linotype" panose="02040502050505030304" pitchFamily="18" charset="0"/>
            </a:endParaRPr>
          </a:p>
          <a:p>
            <a:pPr marL="1270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sz="1800" dirty="0">
              <a:effectLst/>
              <a:latin typeface="Palatino Linotype" panose="02040502050505030304" pitchFamily="18" charset="0"/>
              <a:ea typeface="Palatino Linotype" panose="02040502050505030304" pitchFamily="18" charset="0"/>
              <a:cs typeface="Palatino Linotype" panose="02040502050505030304" pitchFamily="18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A297CFA-6E96-2C78-BAF9-FECDA0D2C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Duck test</a:t>
            </a:r>
          </a:p>
        </p:txBody>
      </p:sp>
    </p:spTree>
    <p:extLst>
      <p:ext uri="{BB962C8B-B14F-4D97-AF65-F5344CB8AC3E}">
        <p14:creationId xmlns:p14="http://schemas.microsoft.com/office/powerpoint/2010/main" val="3547387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ooks Classic 16x9">
  <a:themeElements>
    <a:clrScheme name="Custom 71">
      <a:dk1>
        <a:srgbClr val="000000"/>
      </a:dk1>
      <a:lt1>
        <a:srgbClr val="FFFFFF"/>
      </a:lt1>
      <a:dk2>
        <a:srgbClr val="693A20"/>
      </a:dk2>
      <a:lt2>
        <a:srgbClr val="E7E4E6"/>
      </a:lt2>
      <a:accent1>
        <a:srgbClr val="512823"/>
      </a:accent1>
      <a:accent2>
        <a:srgbClr val="B98D34"/>
      </a:accent2>
      <a:accent3>
        <a:srgbClr val="610606"/>
      </a:accent3>
      <a:accent4>
        <a:srgbClr val="FFEDB9"/>
      </a:accent4>
      <a:accent5>
        <a:srgbClr val="787A41"/>
      </a:accent5>
      <a:accent6>
        <a:srgbClr val="B95E14"/>
      </a:accent6>
      <a:hlink>
        <a:srgbClr val="2B3742"/>
      </a:hlink>
      <a:folHlink>
        <a:srgbClr val="C1A56D"/>
      </a:folHlink>
    </a:clrScheme>
    <a:fontScheme name="Custom 89">
      <a:majorFont>
        <a:latin typeface="Book Antiqua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90000"/>
                <a:satMod val="150000"/>
              </a:schemeClr>
            </a:gs>
            <a:gs pos="60000">
              <a:schemeClr val="phClr">
                <a:shade val="20000"/>
                <a:satMod val="255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12000"/>
                <a:satMod val="240000"/>
              </a:schemeClr>
              <a:schemeClr val="phClr"/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lassic book education presentation (widescreen)_Win32_v3" id="{4B7EA318-15E2-473F-9AB3-202EC7071CC7}" vid="{CC1661AE-A1F1-46A0-A328-D33A145270B8}"/>
    </a:ext>
  </a:extLst>
</a:theme>
</file>

<file path=ppt/theme/theme2.xml><?xml version="1.0" encoding="utf-8"?>
<a:theme xmlns:a="http://schemas.openxmlformats.org/drawingml/2006/main" name="Office Theme">
  <a:themeElements>
    <a:clrScheme name="BooksClassic_16x9">
      <a:dk1>
        <a:srgbClr val="6A3A20"/>
      </a:dk1>
      <a:lt1>
        <a:sysClr val="window" lastClr="FFFFFF"/>
      </a:lt1>
      <a:dk2>
        <a:srgbClr val="000000"/>
      </a:dk2>
      <a:lt2>
        <a:srgbClr val="FFEDB9"/>
      </a:lt2>
      <a:accent1>
        <a:srgbClr val="6A3A20"/>
      </a:accent1>
      <a:accent2>
        <a:srgbClr val="B4914C"/>
      </a:accent2>
      <a:accent3>
        <a:srgbClr val="610606"/>
      </a:accent3>
      <a:accent4>
        <a:srgbClr val="2B3742"/>
      </a:accent4>
      <a:accent5>
        <a:srgbClr val="787A41"/>
      </a:accent5>
      <a:accent6>
        <a:srgbClr val="B95E14"/>
      </a:accent6>
      <a:hlink>
        <a:srgbClr val="2B3742"/>
      </a:hlink>
      <a:folHlink>
        <a:srgbClr val="C1A56D"/>
      </a:folHlink>
    </a:clrScheme>
    <a:fontScheme name="Constantia">
      <a:maj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BooksClassic_16x9">
      <a:dk1>
        <a:srgbClr val="6A3A20"/>
      </a:dk1>
      <a:lt1>
        <a:sysClr val="window" lastClr="FFFFFF"/>
      </a:lt1>
      <a:dk2>
        <a:srgbClr val="000000"/>
      </a:dk2>
      <a:lt2>
        <a:srgbClr val="FFEDB9"/>
      </a:lt2>
      <a:accent1>
        <a:srgbClr val="6A3A20"/>
      </a:accent1>
      <a:accent2>
        <a:srgbClr val="B4914C"/>
      </a:accent2>
      <a:accent3>
        <a:srgbClr val="610606"/>
      </a:accent3>
      <a:accent4>
        <a:srgbClr val="2B3742"/>
      </a:accent4>
      <a:accent5>
        <a:srgbClr val="787A41"/>
      </a:accent5>
      <a:accent6>
        <a:srgbClr val="B95E14"/>
      </a:accent6>
      <a:hlink>
        <a:srgbClr val="2B3742"/>
      </a:hlink>
      <a:folHlink>
        <a:srgbClr val="C1A56D"/>
      </a:folHlink>
    </a:clrScheme>
    <a:fontScheme name="Constantia">
      <a:maj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6" ma:contentTypeDescription="Create a new document." ma:contentTypeScope="" ma:versionID="ac37c1753acd5e330d2062ccec26ea66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b340c7101c92c5120abd06486f94548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66EAEDD-6865-458C-AB5E-1E0979B7BC44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19ACF9E2-7979-495A-9F5F-33F2C850074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28458A3-99B8-4914-89E6-B86ADB0D7DF6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Classic book education presentation (widescreen)</Template>
  <TotalTime>427</TotalTime>
  <Words>421</Words>
  <Application>Microsoft Office PowerPoint</Application>
  <PresentationFormat>Custom</PresentationFormat>
  <Paragraphs>178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Book Antiqua</vt:lpstr>
      <vt:lpstr>Constantia</vt:lpstr>
      <vt:lpstr>Gill Sans MT</vt:lpstr>
      <vt:lpstr>Palatino Linotype</vt:lpstr>
      <vt:lpstr>Books Classic 16x9</vt:lpstr>
      <vt:lpstr>PYTHON ADVANCED MASTERCLASS</vt:lpstr>
      <vt:lpstr>Working with databases – p1</vt:lpstr>
      <vt:lpstr>Working with databases – p2</vt:lpstr>
      <vt:lpstr>Virtual environments</vt:lpstr>
      <vt:lpstr>comprehensions</vt:lpstr>
      <vt:lpstr>decorators</vt:lpstr>
      <vt:lpstr>generators</vt:lpstr>
      <vt:lpstr>Meta classes and type</vt:lpstr>
      <vt:lpstr>Duck test</vt:lpstr>
      <vt:lpstr>threading – p1</vt:lpstr>
      <vt:lpstr>threading – p2</vt:lpstr>
      <vt:lpstr>Asyncio – p1</vt:lpstr>
      <vt:lpstr>Asyncio – p2</vt:lpstr>
      <vt:lpstr>Linked lists</vt:lpstr>
      <vt:lpstr>API – p1</vt:lpstr>
      <vt:lpstr>API – p2</vt:lpstr>
      <vt:lpstr>Bonus: design patterns</vt:lpstr>
      <vt:lpstr>Bonus: design strategies</vt:lpstr>
      <vt:lpstr>NOTES</vt:lpstr>
      <vt:lpstr>Document History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 FUNDAMENTAL MASTERCLASS</dc:title>
  <dc:creator>Mehdi Zadeh</dc:creator>
  <cp:lastModifiedBy>Mehdi Zadeh</cp:lastModifiedBy>
  <cp:revision>32</cp:revision>
  <dcterms:created xsi:type="dcterms:W3CDTF">2023-05-11T08:41:14Z</dcterms:created>
  <dcterms:modified xsi:type="dcterms:W3CDTF">2023-05-15T22:15:27Z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